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chivo Black" panose="020B0604020202020204" charset="0"/>
      <p:regular r:id="rId16"/>
    </p:embeddedFont>
    <p:embeddedFont>
      <p:font typeface="Canva Sans" panose="020B0604020202020204" charset="0"/>
      <p:regular r:id="rId17"/>
    </p:embeddedFont>
    <p:embeddedFont>
      <p:font typeface="Montserrat Classic Bold" panose="020B0604020202020204" charset="0"/>
      <p:regular r:id="rId18"/>
    </p:embeddedFont>
    <p:embeddedFont>
      <p:font typeface="Montserrat Light" panose="00000400000000000000" pitchFamily="2" charset="0"/>
      <p:regular r:id="rId19"/>
    </p:embeddedFont>
    <p:embeddedFont>
      <p:font typeface="Montserrat Light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6.jpe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4.jpeg"/><Relationship Id="rId7"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png"/><Relationship Id="rId4" Type="http://schemas.openxmlformats.org/officeDocument/2006/relationships/image" Target="../media/image31.jpeg"/><Relationship Id="rId9"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US"/>
          </a:p>
        </p:txBody>
      </p:sp>
      <p:sp>
        <p:nvSpPr>
          <p:cNvPr id="3" name="Freeform 3"/>
          <p:cNvSpPr/>
          <p:nvPr/>
        </p:nvSpPr>
        <p:spPr>
          <a:xfrm rot="-4521330">
            <a:off x="4512677"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US"/>
          </a:p>
        </p:txBody>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txBody>
            <a:bodyPr/>
            <a:lstStyle/>
            <a:p>
              <a:endParaRPr lang="en-US"/>
            </a:p>
          </p:txBody>
        </p:sp>
      </p:grpSp>
      <p:grpSp>
        <p:nvGrpSpPr>
          <p:cNvPr id="6" name="Group 6"/>
          <p:cNvGrpSpPr/>
          <p:nvPr/>
        </p:nvGrpSpPr>
        <p:grpSpPr>
          <a:xfrm>
            <a:off x="3316744" y="3349077"/>
            <a:ext cx="11645585" cy="5909223"/>
            <a:chOff x="0" y="0"/>
            <a:chExt cx="3067150" cy="1556339"/>
          </a:xfrm>
        </p:grpSpPr>
        <p:sp>
          <p:nvSpPr>
            <p:cNvPr id="7" name="Freeform 7"/>
            <p:cNvSpPr/>
            <p:nvPr/>
          </p:nvSpPr>
          <p:spPr>
            <a:xfrm>
              <a:off x="0" y="0"/>
              <a:ext cx="3067150" cy="1556339"/>
            </a:xfrm>
            <a:custGeom>
              <a:avLst/>
              <a:gdLst/>
              <a:ahLst/>
              <a:cxnLst/>
              <a:rect l="l" t="t" r="r" b="b"/>
              <a:pathLst>
                <a:path w="3067150" h="1556339">
                  <a:moveTo>
                    <a:pt x="0" y="0"/>
                  </a:moveTo>
                  <a:lnTo>
                    <a:pt x="3067150" y="0"/>
                  </a:lnTo>
                  <a:lnTo>
                    <a:pt x="3067150" y="1556339"/>
                  </a:lnTo>
                  <a:lnTo>
                    <a:pt x="0" y="1556339"/>
                  </a:lnTo>
                  <a:close/>
                </a:path>
              </a:pathLst>
            </a:custGeom>
            <a:solidFill>
              <a:srgbClr val="FFFFFF"/>
            </a:solidFill>
          </p:spPr>
          <p:txBody>
            <a:bodyPr/>
            <a:lstStyle/>
            <a:p>
              <a:endParaRPr lang="en-US"/>
            </a:p>
          </p:txBody>
        </p:sp>
        <p:sp>
          <p:nvSpPr>
            <p:cNvPr id="8" name="TextBox 8"/>
            <p:cNvSpPr txBox="1"/>
            <p:nvPr/>
          </p:nvSpPr>
          <p:spPr>
            <a:xfrm>
              <a:off x="0" y="-19050"/>
              <a:ext cx="3067150" cy="1575389"/>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3316744" y="8668402"/>
            <a:ext cx="11645585" cy="680751"/>
          </a:xfrm>
          <a:custGeom>
            <a:avLst/>
            <a:gdLst/>
            <a:ahLst/>
            <a:cxnLst/>
            <a:rect l="l" t="t" r="r" b="b"/>
            <a:pathLst>
              <a:path w="11645585" h="680751">
                <a:moveTo>
                  <a:pt x="0" y="0"/>
                </a:moveTo>
                <a:lnTo>
                  <a:pt x="11645586" y="0"/>
                </a:lnTo>
                <a:lnTo>
                  <a:pt x="11645586" y="680751"/>
                </a:lnTo>
                <a:lnTo>
                  <a:pt x="0" y="680751"/>
                </a:lnTo>
                <a:lnTo>
                  <a:pt x="0" y="0"/>
                </a:lnTo>
                <a:close/>
              </a:path>
            </a:pathLst>
          </a:custGeom>
          <a:blipFill>
            <a:blip r:embed="rId5"/>
            <a:stretch>
              <a:fillRect t="-229075" b="-8786"/>
            </a:stretch>
          </a:blipFill>
        </p:spPr>
        <p:txBody>
          <a:bodyPr/>
          <a:lstStyle/>
          <a:p>
            <a:endParaRPr lang="en-US"/>
          </a:p>
        </p:txBody>
      </p:sp>
      <p:sp>
        <p:nvSpPr>
          <p:cNvPr id="10" name="Freeform 10"/>
          <p:cNvSpPr/>
          <p:nvPr/>
        </p:nvSpPr>
        <p:spPr>
          <a:xfrm>
            <a:off x="8307557" y="770456"/>
            <a:ext cx="1652270" cy="1484895"/>
          </a:xfrm>
          <a:custGeom>
            <a:avLst/>
            <a:gdLst/>
            <a:ahLst/>
            <a:cxnLst/>
            <a:rect l="l" t="t" r="r" b="b"/>
            <a:pathLst>
              <a:path w="1652270" h="1484895">
                <a:moveTo>
                  <a:pt x="0" y="0"/>
                </a:moveTo>
                <a:lnTo>
                  <a:pt x="1652270" y="0"/>
                </a:lnTo>
                <a:lnTo>
                  <a:pt x="1652270" y="1484895"/>
                </a:lnTo>
                <a:lnTo>
                  <a:pt x="0" y="1484895"/>
                </a:lnTo>
                <a:lnTo>
                  <a:pt x="0" y="0"/>
                </a:lnTo>
                <a:close/>
              </a:path>
            </a:pathLst>
          </a:custGeom>
          <a:blipFill>
            <a:blip r:embed="rId6"/>
            <a:stretch>
              <a:fillRect t="-6412" b="-6412"/>
            </a:stretch>
          </a:blipFill>
        </p:spPr>
        <p:txBody>
          <a:bodyPr/>
          <a:lstStyle/>
          <a:p>
            <a:endParaRPr lang="en-US"/>
          </a:p>
        </p:txBody>
      </p:sp>
      <p:sp>
        <p:nvSpPr>
          <p:cNvPr id="11" name="TextBox 11"/>
          <p:cNvSpPr txBox="1"/>
          <p:nvPr/>
        </p:nvSpPr>
        <p:spPr>
          <a:xfrm>
            <a:off x="6361581" y="8065802"/>
            <a:ext cx="5235402" cy="942975"/>
          </a:xfrm>
          <a:prstGeom prst="rect">
            <a:avLst/>
          </a:prstGeom>
        </p:spPr>
        <p:txBody>
          <a:bodyPr lIns="0" tIns="0" rIns="0" bIns="0" rtlCol="0" anchor="t">
            <a:spAutoFit/>
          </a:bodyPr>
          <a:lstStyle/>
          <a:p>
            <a:pPr algn="ctr">
              <a:lnSpc>
                <a:spcPts val="3692"/>
              </a:lnSpc>
            </a:pPr>
            <a:r>
              <a:rPr lang="en-US" sz="3077" b="1" spc="-61">
                <a:solidFill>
                  <a:srgbClr val="040506"/>
                </a:solidFill>
                <a:latin typeface="Montserrat Classic Bold"/>
                <a:ea typeface="Montserrat Classic Bold"/>
                <a:cs typeface="Montserrat Classic Bold"/>
                <a:sym typeface="Montserrat Classic Bold"/>
              </a:rPr>
              <a:t>PROFESSOR : JIN FANG</a:t>
            </a:r>
          </a:p>
          <a:p>
            <a:pPr algn="ctr">
              <a:lnSpc>
                <a:spcPts val="3692"/>
              </a:lnSpc>
            </a:pPr>
            <a:endParaRPr lang="en-US" sz="3077" b="1" spc="-61">
              <a:solidFill>
                <a:srgbClr val="040506"/>
              </a:solidFill>
              <a:latin typeface="Montserrat Classic Bold"/>
              <a:ea typeface="Montserrat Classic Bold"/>
              <a:cs typeface="Montserrat Classic Bold"/>
              <a:sym typeface="Montserrat Classic Bold"/>
            </a:endParaRPr>
          </a:p>
        </p:txBody>
      </p:sp>
      <p:sp>
        <p:nvSpPr>
          <p:cNvPr id="12" name="TextBox 12"/>
          <p:cNvSpPr txBox="1"/>
          <p:nvPr/>
        </p:nvSpPr>
        <p:spPr>
          <a:xfrm>
            <a:off x="3533594" y="3497171"/>
            <a:ext cx="11428736" cy="2732891"/>
          </a:xfrm>
          <a:prstGeom prst="rect">
            <a:avLst/>
          </a:prstGeom>
        </p:spPr>
        <p:txBody>
          <a:bodyPr lIns="0" tIns="0" rIns="0" bIns="0" rtlCol="0" anchor="t">
            <a:spAutoFit/>
          </a:bodyPr>
          <a:lstStyle/>
          <a:p>
            <a:pPr algn="ctr">
              <a:lnSpc>
                <a:spcPts val="7294"/>
              </a:lnSpc>
            </a:pPr>
            <a:r>
              <a:rPr lang="en-US" sz="5286" spc="74" dirty="0">
                <a:solidFill>
                  <a:srgbClr val="040506"/>
                </a:solidFill>
                <a:latin typeface="Archivo Black"/>
                <a:ea typeface="Archivo Black"/>
                <a:cs typeface="Archivo Black"/>
                <a:sym typeface="Archivo Black"/>
              </a:rPr>
              <a:t>ANALYSIS OF CALIFORNIA HOUSING MARKET</a:t>
            </a:r>
          </a:p>
          <a:p>
            <a:pPr algn="ctr">
              <a:lnSpc>
                <a:spcPts val="7294"/>
              </a:lnSpc>
            </a:pPr>
            <a:endParaRPr lang="en-US" sz="5286" spc="74" dirty="0">
              <a:solidFill>
                <a:srgbClr val="040506"/>
              </a:solidFill>
              <a:latin typeface="Archivo Black"/>
              <a:ea typeface="Archivo Black"/>
              <a:cs typeface="Archivo Black"/>
              <a:sym typeface="Archivo Black"/>
            </a:endParaRPr>
          </a:p>
        </p:txBody>
      </p:sp>
      <p:sp>
        <p:nvSpPr>
          <p:cNvPr id="13" name="TextBox 13"/>
          <p:cNvSpPr txBox="1"/>
          <p:nvPr/>
        </p:nvSpPr>
        <p:spPr>
          <a:xfrm>
            <a:off x="4439909" y="5797485"/>
            <a:ext cx="9497482" cy="1185709"/>
          </a:xfrm>
          <a:prstGeom prst="rect">
            <a:avLst/>
          </a:prstGeom>
        </p:spPr>
        <p:txBody>
          <a:bodyPr lIns="0" tIns="0" rIns="0" bIns="0" rtlCol="0" anchor="t">
            <a:spAutoFit/>
          </a:bodyPr>
          <a:lstStyle/>
          <a:p>
            <a:pPr algn="ctr">
              <a:lnSpc>
                <a:spcPts val="3174"/>
              </a:lnSpc>
            </a:pPr>
            <a:r>
              <a:rPr lang="en-US" sz="2300" b="1" spc="121" dirty="0">
                <a:solidFill>
                  <a:srgbClr val="231F20"/>
                </a:solidFill>
                <a:latin typeface="Montserrat Classic Bold"/>
                <a:ea typeface="Montserrat Classic Bold"/>
                <a:cs typeface="Montserrat Classic Bold"/>
                <a:sym typeface="Montserrat Classic Bold"/>
              </a:rPr>
              <a:t>BY</a:t>
            </a:r>
          </a:p>
          <a:p>
            <a:pPr algn="ctr">
              <a:lnSpc>
                <a:spcPts val="3174"/>
              </a:lnSpc>
            </a:pPr>
            <a:r>
              <a:rPr lang="en-US" sz="2300" b="1" spc="121" dirty="0">
                <a:solidFill>
                  <a:srgbClr val="231F20"/>
                </a:solidFill>
                <a:latin typeface="Montserrat Classic Bold"/>
                <a:ea typeface="Montserrat Classic Bold"/>
                <a:cs typeface="Montserrat Classic Bold"/>
                <a:sym typeface="Montserrat Classic Bold"/>
              </a:rPr>
              <a:t>Karthik Kovuri (MSBA)</a:t>
            </a:r>
          </a:p>
          <a:p>
            <a:pPr algn="ctr">
              <a:lnSpc>
                <a:spcPts val="3174"/>
              </a:lnSpc>
            </a:pPr>
            <a:endParaRPr lang="en-US" sz="2300" b="1" spc="121" dirty="0">
              <a:solidFill>
                <a:srgbClr val="231F20"/>
              </a:solidFill>
              <a:latin typeface="Montserrat Classic Bold"/>
              <a:ea typeface="Montserrat Classic Bold"/>
              <a:cs typeface="Montserrat Classic Bold"/>
              <a:sym typeface="Montserrat Classic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txBody>
          <a:bodyPr/>
          <a:lstStyle/>
          <a:p>
            <a:endParaRPr lang="en-US"/>
          </a:p>
        </p:txBody>
      </p:sp>
      <p:sp>
        <p:nvSpPr>
          <p:cNvPr id="7" name="Freeform 7"/>
          <p:cNvSpPr/>
          <p:nvPr/>
        </p:nvSpPr>
        <p:spPr>
          <a:xfrm>
            <a:off x="7385715" y="2137492"/>
            <a:ext cx="9021335" cy="7790453"/>
          </a:xfrm>
          <a:custGeom>
            <a:avLst/>
            <a:gdLst/>
            <a:ahLst/>
            <a:cxnLst/>
            <a:rect l="l" t="t" r="r" b="b"/>
            <a:pathLst>
              <a:path w="9021335" h="7790453">
                <a:moveTo>
                  <a:pt x="0" y="0"/>
                </a:moveTo>
                <a:lnTo>
                  <a:pt x="9021335" y="0"/>
                </a:lnTo>
                <a:lnTo>
                  <a:pt x="9021335" y="7790452"/>
                </a:lnTo>
                <a:lnTo>
                  <a:pt x="0" y="7790452"/>
                </a:lnTo>
                <a:lnTo>
                  <a:pt x="0" y="0"/>
                </a:lnTo>
                <a:close/>
              </a:path>
            </a:pathLst>
          </a:custGeom>
          <a:blipFill>
            <a:blip r:embed="rId4"/>
            <a:stretch>
              <a:fillRect r="-2804"/>
            </a:stretch>
          </a:blipFill>
        </p:spPr>
        <p:txBody>
          <a:bodyPr/>
          <a:lstStyle/>
          <a:p>
            <a:endParaRPr lang="en-US"/>
          </a:p>
        </p:txBody>
      </p:sp>
      <p:sp>
        <p:nvSpPr>
          <p:cNvPr id="8" name="TextBox 8"/>
          <p:cNvSpPr txBox="1"/>
          <p:nvPr/>
        </p:nvSpPr>
        <p:spPr>
          <a:xfrm>
            <a:off x="5746658" y="343897"/>
            <a:ext cx="5325326" cy="2152650"/>
          </a:xfrm>
          <a:prstGeom prst="rect">
            <a:avLst/>
          </a:prstGeom>
        </p:spPr>
        <p:txBody>
          <a:bodyPr lIns="0" tIns="0" rIns="0" bIns="0" rtlCol="0" anchor="t">
            <a:spAutoFit/>
          </a:bodyPr>
          <a:lstStyle/>
          <a:p>
            <a:pPr algn="l">
              <a:lnSpc>
                <a:spcPts val="4140"/>
              </a:lnSpc>
            </a:pPr>
            <a:r>
              <a:rPr lang="en-US" sz="3000" b="1" spc="105">
                <a:solidFill>
                  <a:srgbClr val="010101"/>
                </a:solidFill>
                <a:latin typeface="Montserrat Light Bold"/>
                <a:ea typeface="Montserrat Light Bold"/>
                <a:cs typeface="Montserrat Light Bold"/>
                <a:sym typeface="Montserrat Light Bold"/>
              </a:rPr>
              <a:t>MULTIPLE LINEAR REGRESSION WITH SUBSET SELECTION</a:t>
            </a:r>
          </a:p>
          <a:p>
            <a:pPr marL="0" lvl="0" indent="0" algn="l">
              <a:lnSpc>
                <a:spcPts val="4140"/>
              </a:lnSpc>
              <a:spcBef>
                <a:spcPct val="0"/>
              </a:spcBef>
            </a:pPr>
            <a:endParaRPr lang="en-US" sz="3000" b="1" spc="105">
              <a:solidFill>
                <a:srgbClr val="010101"/>
              </a:solidFill>
              <a:latin typeface="Montserrat Light Bold"/>
              <a:ea typeface="Montserrat Light Bold"/>
              <a:cs typeface="Montserrat Light Bold"/>
              <a:sym typeface="Montserrat Light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539559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429266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31574" b="-31574"/>
            </a:stretch>
          </a:blipFill>
        </p:spPr>
        <p:txBody>
          <a:bodyPr/>
          <a:lstStyle/>
          <a:p>
            <a:endParaRPr lang="en-US"/>
          </a:p>
        </p:txBody>
      </p:sp>
      <p:sp>
        <p:nvSpPr>
          <p:cNvPr id="7" name="Freeform 7"/>
          <p:cNvSpPr/>
          <p:nvPr/>
        </p:nvSpPr>
        <p:spPr>
          <a:xfrm>
            <a:off x="5374480" y="2257789"/>
            <a:ext cx="7157543" cy="6242433"/>
          </a:xfrm>
          <a:custGeom>
            <a:avLst/>
            <a:gdLst/>
            <a:ahLst/>
            <a:cxnLst/>
            <a:rect l="l" t="t" r="r" b="b"/>
            <a:pathLst>
              <a:path w="7157543" h="6242433">
                <a:moveTo>
                  <a:pt x="0" y="0"/>
                </a:moveTo>
                <a:lnTo>
                  <a:pt x="7157543" y="0"/>
                </a:lnTo>
                <a:lnTo>
                  <a:pt x="7157543" y="6242433"/>
                </a:lnTo>
                <a:lnTo>
                  <a:pt x="0" y="6242433"/>
                </a:lnTo>
                <a:lnTo>
                  <a:pt x="0" y="0"/>
                </a:lnTo>
                <a:close/>
              </a:path>
            </a:pathLst>
          </a:custGeom>
          <a:blipFill>
            <a:blip r:embed="rId4">
              <a:alphaModFix amt="89000"/>
            </a:blip>
            <a:stretch>
              <a:fillRect t="-2815" b="-2815"/>
            </a:stretch>
          </a:blipFill>
        </p:spPr>
        <p:txBody>
          <a:bodyPr/>
          <a:lstStyle/>
          <a:p>
            <a:endParaRPr lang="en-US"/>
          </a:p>
        </p:txBody>
      </p:sp>
      <p:sp>
        <p:nvSpPr>
          <p:cNvPr id="8" name="TextBox 8"/>
          <p:cNvSpPr txBox="1"/>
          <p:nvPr/>
        </p:nvSpPr>
        <p:spPr>
          <a:xfrm>
            <a:off x="4700903" y="604404"/>
            <a:ext cx="8904094" cy="2012442"/>
          </a:xfrm>
          <a:prstGeom prst="rect">
            <a:avLst/>
          </a:prstGeom>
        </p:spPr>
        <p:txBody>
          <a:bodyPr lIns="0" tIns="0" rIns="0" bIns="0" rtlCol="0" anchor="t">
            <a:spAutoFit/>
          </a:bodyPr>
          <a:lstStyle/>
          <a:p>
            <a:pPr algn="ctr">
              <a:lnSpc>
                <a:spcPts val="5244"/>
              </a:lnSpc>
            </a:pPr>
            <a:r>
              <a:rPr lang="en-US" sz="3800" b="1" spc="133">
                <a:solidFill>
                  <a:srgbClr val="010101"/>
                </a:solidFill>
                <a:latin typeface="Montserrat Light Bold"/>
                <a:ea typeface="Montserrat Light Bold"/>
                <a:cs typeface="Montserrat Light Bold"/>
                <a:sym typeface="Montserrat Light Bold"/>
              </a:rPr>
              <a:t>RESIDUAL ANALYSIS OF MULTIPLE LINEAR REGRESSION</a:t>
            </a:r>
          </a:p>
          <a:p>
            <a:pPr marL="0" lvl="0" indent="0" algn="ctr">
              <a:lnSpc>
                <a:spcPts val="5244"/>
              </a:lnSpc>
              <a:spcBef>
                <a:spcPct val="0"/>
              </a:spcBef>
            </a:pPr>
            <a:endParaRPr lang="en-US" sz="3800" b="1" spc="133">
              <a:solidFill>
                <a:srgbClr val="010101"/>
              </a:solidFill>
              <a:latin typeface="Montserrat Light Bold"/>
              <a:ea typeface="Montserrat Light Bold"/>
              <a:cs typeface="Montserrat Light Bold"/>
              <a:sym typeface="Montserrat Light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txBody>
            <a:bodyPr/>
            <a:lstStyle/>
            <a:p>
              <a:endParaRPr lang="en-US"/>
            </a:p>
          </p:txBody>
        </p:sp>
      </p:grpSp>
      <p:sp>
        <p:nvSpPr>
          <p:cNvPr id="7" name="Freeform 7"/>
          <p:cNvSpPr/>
          <p:nvPr/>
        </p:nvSpPr>
        <p:spPr>
          <a:xfrm>
            <a:off x="2277624" y="2470215"/>
            <a:ext cx="8188348" cy="7543516"/>
          </a:xfrm>
          <a:custGeom>
            <a:avLst/>
            <a:gdLst/>
            <a:ahLst/>
            <a:cxnLst/>
            <a:rect l="l" t="t" r="r" b="b"/>
            <a:pathLst>
              <a:path w="8188348" h="7543516">
                <a:moveTo>
                  <a:pt x="0" y="0"/>
                </a:moveTo>
                <a:lnTo>
                  <a:pt x="8188348" y="0"/>
                </a:lnTo>
                <a:lnTo>
                  <a:pt x="8188348" y="7543516"/>
                </a:lnTo>
                <a:lnTo>
                  <a:pt x="0" y="7543516"/>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028700" y="971550"/>
            <a:ext cx="7238899" cy="1687068"/>
          </a:xfrm>
          <a:prstGeom prst="rect">
            <a:avLst/>
          </a:prstGeom>
        </p:spPr>
        <p:txBody>
          <a:bodyPr lIns="0" tIns="0" rIns="0" bIns="0" rtlCol="0" anchor="t">
            <a:spAutoFit/>
          </a:bodyPr>
          <a:lstStyle/>
          <a:p>
            <a:pPr algn="l">
              <a:lnSpc>
                <a:spcPts val="4416"/>
              </a:lnSpc>
            </a:pPr>
            <a:r>
              <a:rPr lang="en-US" sz="3200" b="1" spc="112">
                <a:solidFill>
                  <a:srgbClr val="010101"/>
                </a:solidFill>
                <a:latin typeface="Montserrat Light Bold"/>
                <a:ea typeface="Montserrat Light Bold"/>
                <a:cs typeface="Montserrat Light Bold"/>
                <a:sym typeface="Montserrat Light Bold"/>
              </a:rPr>
              <a:t>GEOGRAPHIC HEATMAP AND REGIONAL ANALYSIS</a:t>
            </a:r>
          </a:p>
          <a:p>
            <a:pPr marL="0" lvl="0" indent="0" algn="l">
              <a:lnSpc>
                <a:spcPts val="4416"/>
              </a:lnSpc>
              <a:spcBef>
                <a:spcPct val="0"/>
              </a:spcBef>
            </a:pPr>
            <a:endParaRPr lang="en-US" sz="3200" b="1" spc="112">
              <a:solidFill>
                <a:srgbClr val="010101"/>
              </a:solidFill>
              <a:latin typeface="Montserrat Light Bold"/>
              <a:ea typeface="Montserrat Light Bold"/>
              <a:cs typeface="Montserrat Light Bold"/>
              <a:sym typeface="Montserrat Light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txBody>
            <a:bodyPr/>
            <a:lstStyle/>
            <a:p>
              <a:endParaRPr lang="en-US"/>
            </a:p>
          </p:txBody>
        </p:sp>
      </p:grpSp>
      <p:grpSp>
        <p:nvGrpSpPr>
          <p:cNvPr id="7" name="Group 7"/>
          <p:cNvGrpSpPr/>
          <p:nvPr/>
        </p:nvGrpSpPr>
        <p:grpSpPr>
          <a:xfrm>
            <a:off x="2300775" y="3360469"/>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1523869" y="942975"/>
            <a:ext cx="7238899" cy="2271142"/>
          </a:xfrm>
          <a:prstGeom prst="rect">
            <a:avLst/>
          </a:prstGeom>
        </p:spPr>
        <p:txBody>
          <a:bodyPr lIns="0" tIns="0" rIns="0" bIns="0" rtlCol="0" anchor="t">
            <a:spAutoFit/>
          </a:bodyPr>
          <a:lstStyle/>
          <a:p>
            <a:pPr algn="l">
              <a:lnSpc>
                <a:spcPts val="6071"/>
              </a:lnSpc>
            </a:pPr>
            <a:r>
              <a:rPr lang="en-US" sz="4399" spc="153">
                <a:solidFill>
                  <a:srgbClr val="010101"/>
                </a:solidFill>
                <a:latin typeface="Archivo Black"/>
                <a:ea typeface="Archivo Black"/>
                <a:cs typeface="Archivo Black"/>
                <a:sym typeface="Archivo Black"/>
              </a:rPr>
              <a:t>KEY TAKEAWAYS AND NEXT STEPS</a:t>
            </a:r>
          </a:p>
          <a:p>
            <a:pPr marL="0" lvl="0" indent="0" algn="l">
              <a:lnSpc>
                <a:spcPts val="6071"/>
              </a:lnSpc>
              <a:spcBef>
                <a:spcPct val="0"/>
              </a:spcBef>
            </a:pPr>
            <a:endParaRPr lang="en-US" sz="4399" spc="153">
              <a:solidFill>
                <a:srgbClr val="010101"/>
              </a:solidFill>
              <a:latin typeface="Archivo Black"/>
              <a:ea typeface="Archivo Black"/>
              <a:cs typeface="Archivo Black"/>
              <a:sym typeface="Archivo Black"/>
            </a:endParaRPr>
          </a:p>
        </p:txBody>
      </p:sp>
      <p:grpSp>
        <p:nvGrpSpPr>
          <p:cNvPr id="11" name="Group 11"/>
          <p:cNvGrpSpPr/>
          <p:nvPr/>
        </p:nvGrpSpPr>
        <p:grpSpPr>
          <a:xfrm>
            <a:off x="7535860" y="3119178"/>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7191171" y="5406843"/>
            <a:ext cx="6331281" cy="1563793"/>
            <a:chOff x="0" y="0"/>
            <a:chExt cx="2161091" cy="533778"/>
          </a:xfrm>
        </p:grpSpPr>
        <p:sp>
          <p:nvSpPr>
            <p:cNvPr id="15" name="Freeform 15"/>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16" name="TextBox 16"/>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6033010" y="5165552"/>
            <a:ext cx="2381235" cy="2046374"/>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19" name="TextBox 19"/>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2300775" y="7453217"/>
            <a:ext cx="6331281" cy="1563793"/>
            <a:chOff x="0" y="0"/>
            <a:chExt cx="2161091" cy="533778"/>
          </a:xfrm>
        </p:grpSpPr>
        <p:sp>
          <p:nvSpPr>
            <p:cNvPr id="21" name="Freeform 21"/>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2" name="TextBox 22"/>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3" name="Group 23"/>
          <p:cNvGrpSpPr/>
          <p:nvPr/>
        </p:nvGrpSpPr>
        <p:grpSpPr>
          <a:xfrm>
            <a:off x="7535860" y="7211926"/>
            <a:ext cx="2381235" cy="2046374"/>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25" name="TextBox 25"/>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6" name="Freeform 26"/>
          <p:cNvSpPr/>
          <p:nvPr/>
        </p:nvSpPr>
        <p:spPr>
          <a:xfrm>
            <a:off x="6632746" y="563311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a:off x="8206105" y="3425731"/>
            <a:ext cx="1113326" cy="1433268"/>
          </a:xfrm>
          <a:custGeom>
            <a:avLst/>
            <a:gdLst/>
            <a:ahLst/>
            <a:cxnLst/>
            <a:rect l="l" t="t" r="r" b="b"/>
            <a:pathLst>
              <a:path w="1113326" h="1433268">
                <a:moveTo>
                  <a:pt x="0" y="0"/>
                </a:moveTo>
                <a:lnTo>
                  <a:pt x="1113326" y="0"/>
                </a:lnTo>
                <a:lnTo>
                  <a:pt x="1113326" y="1433268"/>
                </a:lnTo>
                <a:lnTo>
                  <a:pt x="0" y="14332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a:off x="8108666" y="7582300"/>
            <a:ext cx="1308204" cy="1305626"/>
          </a:xfrm>
          <a:custGeom>
            <a:avLst/>
            <a:gdLst/>
            <a:ahLst/>
            <a:cxnLst/>
            <a:rect l="l" t="t" r="r" b="b"/>
            <a:pathLst>
              <a:path w="1308204" h="1305626">
                <a:moveTo>
                  <a:pt x="0" y="0"/>
                </a:moveTo>
                <a:lnTo>
                  <a:pt x="1308205" y="0"/>
                </a:lnTo>
                <a:lnTo>
                  <a:pt x="1308205" y="1305626"/>
                </a:lnTo>
                <a:lnTo>
                  <a:pt x="0" y="13056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TextBox 29"/>
          <p:cNvSpPr txBox="1"/>
          <p:nvPr/>
        </p:nvSpPr>
        <p:spPr>
          <a:xfrm>
            <a:off x="1977678" y="3616142"/>
            <a:ext cx="6331281" cy="1552576"/>
          </a:xfrm>
          <a:prstGeom prst="rect">
            <a:avLst/>
          </a:prstGeom>
        </p:spPr>
        <p:txBody>
          <a:bodyPr lIns="0" tIns="0" rIns="0" bIns="0" rtlCol="0" anchor="t">
            <a:spAutoFit/>
          </a:bodyPr>
          <a:lstStyle/>
          <a:p>
            <a:pPr algn="ctr">
              <a:lnSpc>
                <a:spcPts val="6299"/>
              </a:lnSpc>
            </a:pPr>
            <a:r>
              <a:rPr lang="en-US" sz="4499">
                <a:solidFill>
                  <a:srgbClr val="FFFFFF"/>
                </a:solidFill>
                <a:latin typeface="Montserrat Light"/>
                <a:ea typeface="Montserrat Light"/>
                <a:cs typeface="Montserrat Light"/>
                <a:sym typeface="Montserrat Light"/>
              </a:rPr>
              <a:t>Key Findings</a:t>
            </a:r>
          </a:p>
          <a:p>
            <a:pPr algn="ctr">
              <a:lnSpc>
                <a:spcPts val="6299"/>
              </a:lnSpc>
            </a:pPr>
            <a:endParaRPr lang="en-US" sz="4499">
              <a:solidFill>
                <a:srgbClr val="FFFFFF"/>
              </a:solidFill>
              <a:latin typeface="Montserrat Light"/>
              <a:ea typeface="Montserrat Light"/>
              <a:cs typeface="Montserrat Light"/>
              <a:sym typeface="Montserrat Light"/>
            </a:endParaRPr>
          </a:p>
        </p:txBody>
      </p:sp>
      <p:sp>
        <p:nvSpPr>
          <p:cNvPr id="30" name="TextBox 30"/>
          <p:cNvSpPr txBox="1"/>
          <p:nvPr/>
        </p:nvSpPr>
        <p:spPr>
          <a:xfrm>
            <a:off x="7807647" y="5568768"/>
            <a:ext cx="6331281" cy="1552576"/>
          </a:xfrm>
          <a:prstGeom prst="rect">
            <a:avLst/>
          </a:prstGeom>
        </p:spPr>
        <p:txBody>
          <a:bodyPr lIns="0" tIns="0" rIns="0" bIns="0" rtlCol="0" anchor="t">
            <a:spAutoFit/>
          </a:bodyPr>
          <a:lstStyle/>
          <a:p>
            <a:pPr algn="ctr">
              <a:lnSpc>
                <a:spcPts val="6299"/>
              </a:lnSpc>
            </a:pPr>
            <a:r>
              <a:rPr lang="en-US" sz="4499">
                <a:solidFill>
                  <a:srgbClr val="FFFFFF"/>
                </a:solidFill>
                <a:latin typeface="Montserrat Light"/>
                <a:ea typeface="Montserrat Light"/>
                <a:cs typeface="Montserrat Light"/>
                <a:sym typeface="Montserrat Light"/>
              </a:rPr>
              <a:t>Future Directions</a:t>
            </a:r>
          </a:p>
          <a:p>
            <a:pPr algn="ctr">
              <a:lnSpc>
                <a:spcPts val="6299"/>
              </a:lnSpc>
            </a:pPr>
            <a:endParaRPr lang="en-US" sz="4499">
              <a:solidFill>
                <a:srgbClr val="FFFFFF"/>
              </a:solidFill>
              <a:latin typeface="Montserrat Light"/>
              <a:ea typeface="Montserrat Light"/>
              <a:cs typeface="Montserrat Light"/>
              <a:sym typeface="Montserrat Light"/>
            </a:endParaRPr>
          </a:p>
        </p:txBody>
      </p:sp>
      <p:sp>
        <p:nvSpPr>
          <p:cNvPr id="31" name="TextBox 31"/>
          <p:cNvSpPr txBox="1"/>
          <p:nvPr/>
        </p:nvSpPr>
        <p:spPr>
          <a:xfrm>
            <a:off x="1977678" y="7726881"/>
            <a:ext cx="6331281" cy="762001"/>
          </a:xfrm>
          <a:prstGeom prst="rect">
            <a:avLst/>
          </a:prstGeom>
        </p:spPr>
        <p:txBody>
          <a:bodyPr lIns="0" tIns="0" rIns="0" bIns="0" rtlCol="0" anchor="t">
            <a:spAutoFit/>
          </a:bodyPr>
          <a:lstStyle/>
          <a:p>
            <a:pPr algn="ctr">
              <a:lnSpc>
                <a:spcPts val="6299"/>
              </a:lnSpc>
            </a:pPr>
            <a:r>
              <a:rPr lang="en-US" sz="4499">
                <a:solidFill>
                  <a:srgbClr val="FFFFFF"/>
                </a:solidFill>
                <a:latin typeface="Montserrat Light"/>
                <a:ea typeface="Montserrat Light"/>
                <a:cs typeface="Montserrat Light"/>
                <a:sym typeface="Montserrat Light"/>
              </a:rPr>
              <a:t>Collaboration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US"/>
            </a:p>
          </p:txBody>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US"/>
            </a:p>
          </p:txBody>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txBody>
          <a:bodyPr/>
          <a:lstStyle/>
          <a:p>
            <a:endParaRPr lang="en-US"/>
          </a:p>
        </p:txBody>
      </p:sp>
      <p:grpSp>
        <p:nvGrpSpPr>
          <p:cNvPr id="9" name="Group 9"/>
          <p:cNvGrpSpPr>
            <a:grpSpLocks noChangeAspect="1"/>
          </p:cNvGrpSpPr>
          <p:nvPr/>
        </p:nvGrpSpPr>
        <p:grpSpPr>
          <a:xfrm>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83513" b="-83513"/>
              </a:stretch>
            </a:blipFill>
          </p:spPr>
          <p:txBody>
            <a:bodyPr/>
            <a:lstStyle/>
            <a:p>
              <a:endParaRPr lang="en-US"/>
            </a:p>
          </p:txBody>
        </p:sp>
      </p:grpSp>
      <p:sp>
        <p:nvSpPr>
          <p:cNvPr id="11" name="TextBox 11"/>
          <p:cNvSpPr txBox="1"/>
          <p:nvPr/>
        </p:nvSpPr>
        <p:spPr>
          <a:xfrm>
            <a:off x="2521025" y="4635815"/>
            <a:ext cx="6229167" cy="1920450"/>
          </a:xfrm>
          <a:prstGeom prst="rect">
            <a:avLst/>
          </a:prstGeom>
        </p:spPr>
        <p:txBody>
          <a:bodyPr lIns="0" tIns="0" rIns="0" bIns="0" rtlCol="0" anchor="t">
            <a:spAutoFit/>
          </a:bodyPr>
          <a:lstStyle/>
          <a:p>
            <a:pPr algn="ctr">
              <a:lnSpc>
                <a:spcPts val="7692"/>
              </a:lnSpc>
            </a:pPr>
            <a:r>
              <a:rPr lang="en-US" sz="5574">
                <a:solidFill>
                  <a:srgbClr val="FFFFFF"/>
                </a:solidFill>
                <a:latin typeface="Archivo Black"/>
                <a:ea typeface="Archivo Black"/>
                <a:cs typeface="Archivo Black"/>
                <a:sym typeface="Archivo Black"/>
              </a:rPr>
              <a:t>THANK YOU</a:t>
            </a:r>
          </a:p>
          <a:p>
            <a:pPr marL="0" lvl="0" indent="0" algn="ctr">
              <a:lnSpc>
                <a:spcPts val="7692"/>
              </a:lnSpc>
              <a:spcBef>
                <a:spcPct val="0"/>
              </a:spcBef>
            </a:pPr>
            <a:endParaRPr lang="en-US" sz="5574">
              <a:solidFill>
                <a:srgbClr val="FFFFFF"/>
              </a:solidFill>
              <a:latin typeface="Archivo Black"/>
              <a:ea typeface="Archivo Black"/>
              <a:cs typeface="Archivo Black"/>
              <a:sym typeface="Archivo Black"/>
            </a:endParaRP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3" name="Group 13"/>
          <p:cNvGrpSpPr>
            <a:grpSpLocks noChangeAspect="1"/>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r="-25155"/>
              </a:stretch>
            </a:blipFill>
          </p:spPr>
          <p:txBody>
            <a:bodyPr/>
            <a:lstStyle/>
            <a:p>
              <a:endParaRPr lang="en-US"/>
            </a:p>
          </p:txBody>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6" name="Group 16"/>
          <p:cNvGrpSpPr>
            <a:grpSpLocks noChangeAspect="1"/>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US"/>
            </a:p>
          </p:txBody>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txBody>
          <a:bodyPr/>
          <a:lstStyle/>
          <a:p>
            <a:endParaRPr lang="en-US"/>
          </a:p>
        </p:txBody>
      </p:sp>
      <p:grpSp>
        <p:nvGrpSpPr>
          <p:cNvPr id="19" name="Group 19"/>
          <p:cNvGrpSpPr>
            <a:grpSpLocks noChangeAspect="1"/>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r="-24991"/>
              </a:stretch>
            </a:blipFill>
          </p:spPr>
          <p:txBody>
            <a:bodyPr/>
            <a:lstStyle/>
            <a:p>
              <a:endParaRPr lang="en-US"/>
            </a:p>
          </p:txBody>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2" name="Group 22"/>
          <p:cNvGrpSpPr>
            <a:grpSpLocks noChangeAspect="1"/>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t="-24985" b="-24985"/>
              </a:stretch>
            </a:blipFill>
          </p:spPr>
          <p:txBody>
            <a:bodyPr/>
            <a:lstStyle/>
            <a:p>
              <a:endParaRPr lang="en-US"/>
            </a:p>
          </p:txBody>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5" name="Group 25"/>
          <p:cNvGrpSpPr>
            <a:grpSpLocks noChangeAspect="1"/>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r="-25015"/>
              </a:stretch>
            </a:blipFill>
          </p:spPr>
          <p:txBody>
            <a:bodyPr/>
            <a:lstStyle/>
            <a:p>
              <a:endParaRPr lang="en-US"/>
            </a:p>
          </p:txBody>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28" name="Group 28"/>
          <p:cNvGrpSpPr>
            <a:grpSpLocks noChangeAspect="1"/>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US"/>
            </a:p>
          </p:txBody>
        </p:sp>
      </p:grpSp>
      <p:grpSp>
        <p:nvGrpSpPr>
          <p:cNvPr id="30" name="Group 30"/>
          <p:cNvGrpSpPr>
            <a:grpSpLocks noChangeAspect="1"/>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5078" b="-25078"/>
              </a:stretch>
            </a:blipFill>
          </p:spPr>
          <p:txBody>
            <a:bodyPr/>
            <a:lstStyle/>
            <a:p>
              <a:endParaRPr lang="en-US"/>
            </a:p>
          </p:txBody>
        </p:sp>
      </p:grpSp>
      <p:sp>
        <p:nvSpPr>
          <p:cNvPr id="32" name="Freeform 32"/>
          <p:cNvSpPr/>
          <p:nvPr/>
        </p:nvSpPr>
        <p:spPr>
          <a:xfrm>
            <a:off x="4778841" y="1659911"/>
            <a:ext cx="1652270" cy="1484895"/>
          </a:xfrm>
          <a:custGeom>
            <a:avLst/>
            <a:gdLst/>
            <a:ahLst/>
            <a:cxnLst/>
            <a:rect l="l" t="t" r="r" b="b"/>
            <a:pathLst>
              <a:path w="1652270" h="1484895">
                <a:moveTo>
                  <a:pt x="0" y="0"/>
                </a:moveTo>
                <a:lnTo>
                  <a:pt x="1652270" y="0"/>
                </a:lnTo>
                <a:lnTo>
                  <a:pt x="1652270" y="1484895"/>
                </a:lnTo>
                <a:lnTo>
                  <a:pt x="0" y="1484895"/>
                </a:lnTo>
                <a:lnTo>
                  <a:pt x="0" y="0"/>
                </a:lnTo>
                <a:close/>
              </a:path>
            </a:pathLst>
          </a:custGeom>
          <a:blipFill>
            <a:blip r:embed="rId10"/>
            <a:stretch>
              <a:fillRect t="-6412" b="-6412"/>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642281" y="857250"/>
            <a:ext cx="8715824" cy="2793166"/>
          </a:xfrm>
          <a:prstGeom prst="rect">
            <a:avLst/>
          </a:prstGeom>
        </p:spPr>
        <p:txBody>
          <a:bodyPr lIns="0" tIns="0" rIns="0" bIns="0" rtlCol="0" anchor="t">
            <a:spAutoFit/>
          </a:bodyPr>
          <a:lstStyle/>
          <a:p>
            <a:pPr algn="ctr">
              <a:lnSpc>
                <a:spcPts val="11205"/>
              </a:lnSpc>
            </a:pPr>
            <a:r>
              <a:rPr lang="en-US" sz="8119" spc="64">
                <a:solidFill>
                  <a:srgbClr val="FFFFFF"/>
                </a:solidFill>
                <a:latin typeface="Archivo Black"/>
                <a:ea typeface="Archivo Black"/>
                <a:cs typeface="Archivo Black"/>
                <a:sym typeface="Archivo Black"/>
              </a:rPr>
              <a:t>RESEARCH PROBLEM</a:t>
            </a:r>
          </a:p>
        </p:txBody>
      </p:sp>
      <p:sp>
        <p:nvSpPr>
          <p:cNvPr id="8" name="TextBox 8"/>
          <p:cNvSpPr txBox="1"/>
          <p:nvPr/>
        </p:nvSpPr>
        <p:spPr>
          <a:xfrm>
            <a:off x="1624167" y="4522161"/>
            <a:ext cx="15068069" cy="5210710"/>
          </a:xfrm>
          <a:prstGeom prst="rect">
            <a:avLst/>
          </a:prstGeom>
        </p:spPr>
        <p:txBody>
          <a:bodyPr lIns="0" tIns="0" rIns="0" bIns="0" rtlCol="0" anchor="t">
            <a:spAutoFit/>
          </a:bodyPr>
          <a:lstStyle/>
          <a:p>
            <a:pPr algn="l">
              <a:lnSpc>
                <a:spcPts val="3776"/>
              </a:lnSpc>
            </a:pPr>
            <a:r>
              <a:rPr lang="en-US" sz="2736" spc="268">
                <a:solidFill>
                  <a:srgbClr val="231F20"/>
                </a:solidFill>
                <a:latin typeface="Montserrat Light"/>
                <a:ea typeface="Montserrat Light"/>
                <a:cs typeface="Montserrat Light"/>
                <a:sym typeface="Montserrat Light"/>
              </a:rPr>
              <a:t>California is typified by an expensive housing market with regional discrepancies and a changing demographic impact. The socioeconomic and geographic factors that are going to define house prices include median income, house age, and location. Detailed insight into these would be helpful for the policymakers, developers, and residents in their decision-making process.</a:t>
            </a:r>
          </a:p>
          <a:p>
            <a:pPr algn="l">
              <a:lnSpc>
                <a:spcPts val="3776"/>
              </a:lnSpc>
            </a:pPr>
            <a:endParaRPr lang="en-US" sz="2736" spc="268">
              <a:solidFill>
                <a:srgbClr val="231F20"/>
              </a:solidFill>
              <a:latin typeface="Montserrat Light"/>
              <a:ea typeface="Montserrat Light"/>
              <a:cs typeface="Montserrat Light"/>
              <a:sym typeface="Montserrat Light"/>
            </a:endParaRPr>
          </a:p>
          <a:p>
            <a:pPr algn="l">
              <a:lnSpc>
                <a:spcPts val="3776"/>
              </a:lnSpc>
            </a:pPr>
            <a:r>
              <a:rPr lang="en-US" sz="2736" spc="268">
                <a:solidFill>
                  <a:srgbClr val="231F20"/>
                </a:solidFill>
                <a:latin typeface="Montserrat Light"/>
                <a:ea typeface="Montserrat Light"/>
                <a:cs typeface="Montserrat Light"/>
                <a:sym typeface="Montserrat Light"/>
              </a:rPr>
              <a:t>The analysis focuses on median income, house age, geographic location, and other socioeconomic variables to determine their impact on housing prices (Target).</a:t>
            </a:r>
          </a:p>
          <a:p>
            <a:pPr algn="l">
              <a:lnSpc>
                <a:spcPts val="3776"/>
              </a:lnSpc>
            </a:pPr>
            <a:endParaRPr lang="en-US" sz="2736" spc="268">
              <a:solidFill>
                <a:srgbClr val="231F20"/>
              </a:solidFill>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286678" y="3270805"/>
            <a:ext cx="1518436" cy="151843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grpSp>
        <p:nvGrpSpPr>
          <p:cNvPr id="12" name="Group 12"/>
          <p:cNvGrpSpPr/>
          <p:nvPr/>
        </p:nvGrpSpPr>
        <p:grpSpPr>
          <a:xfrm>
            <a:off x="286678" y="4998943"/>
            <a:ext cx="1484043" cy="14840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grpSp>
        <p:nvGrpSpPr>
          <p:cNvPr id="14" name="Group 14"/>
          <p:cNvGrpSpPr/>
          <p:nvPr/>
        </p:nvGrpSpPr>
        <p:grpSpPr>
          <a:xfrm>
            <a:off x="303874" y="6746976"/>
            <a:ext cx="1484043" cy="148404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5375" t="-19894" r="-15375" b="-19894"/>
              </a:stretch>
            </a:blipFill>
          </p:spPr>
          <p:txBody>
            <a:bodyPr/>
            <a:lstStyle/>
            <a:p>
              <a:endParaRPr lang="en-US"/>
            </a:p>
          </p:txBody>
        </p:sp>
      </p:grpSp>
      <p:grpSp>
        <p:nvGrpSpPr>
          <p:cNvPr id="16" name="Group 16"/>
          <p:cNvGrpSpPr/>
          <p:nvPr/>
        </p:nvGrpSpPr>
        <p:grpSpPr>
          <a:xfrm>
            <a:off x="286678" y="8520872"/>
            <a:ext cx="1484043" cy="148404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txBody>
            <a:bodyPr/>
            <a:lstStyle/>
            <a:p>
              <a:endParaRPr lang="en-US"/>
            </a:p>
          </p:txBody>
        </p:sp>
      </p:grpSp>
      <p:sp>
        <p:nvSpPr>
          <p:cNvPr id="18" name="TextBox 18"/>
          <p:cNvSpPr txBox="1"/>
          <p:nvPr/>
        </p:nvSpPr>
        <p:spPr>
          <a:xfrm>
            <a:off x="1028700" y="858196"/>
            <a:ext cx="7688783" cy="2698207"/>
          </a:xfrm>
          <a:prstGeom prst="rect">
            <a:avLst/>
          </a:prstGeom>
        </p:spPr>
        <p:txBody>
          <a:bodyPr lIns="0" tIns="0" rIns="0" bIns="0" rtlCol="0" anchor="t">
            <a:spAutoFit/>
          </a:bodyPr>
          <a:lstStyle/>
          <a:p>
            <a:pPr algn="ctr">
              <a:lnSpc>
                <a:spcPts val="7909"/>
              </a:lnSpc>
            </a:pPr>
            <a:r>
              <a:rPr lang="en-US" sz="5731" spc="45">
                <a:solidFill>
                  <a:srgbClr val="FFFFFF"/>
                </a:solidFill>
                <a:latin typeface="Archivo Black"/>
                <a:ea typeface="Archivo Black"/>
                <a:cs typeface="Archivo Black"/>
                <a:sym typeface="Archivo Black"/>
              </a:rPr>
              <a:t>OBJECTIVES AND METHODOLOGY</a:t>
            </a:r>
          </a:p>
          <a:p>
            <a:pPr marL="0" lvl="0" indent="0" algn="ctr">
              <a:lnSpc>
                <a:spcPts val="5621"/>
              </a:lnSpc>
              <a:spcBef>
                <a:spcPct val="0"/>
              </a:spcBef>
            </a:pPr>
            <a:endParaRPr lang="en-US" sz="5731" spc="45">
              <a:solidFill>
                <a:srgbClr val="FFFFFF"/>
              </a:solidFill>
              <a:latin typeface="Archivo Black"/>
              <a:ea typeface="Archivo Black"/>
              <a:cs typeface="Archivo Black"/>
              <a:sym typeface="Archivo Black"/>
            </a:endParaRPr>
          </a:p>
        </p:txBody>
      </p:sp>
      <p:sp>
        <p:nvSpPr>
          <p:cNvPr id="19" name="TextBox 19"/>
          <p:cNvSpPr txBox="1"/>
          <p:nvPr/>
        </p:nvSpPr>
        <p:spPr>
          <a:xfrm>
            <a:off x="2346130" y="4925454"/>
            <a:ext cx="7132181" cy="1758949"/>
          </a:xfrm>
          <a:prstGeom prst="rect">
            <a:avLst/>
          </a:prstGeom>
        </p:spPr>
        <p:txBody>
          <a:bodyPr lIns="0" tIns="0" rIns="0" bIns="0" rtlCol="0" anchor="t">
            <a:spAutoFit/>
          </a:bodyPr>
          <a:lstStyle/>
          <a:p>
            <a:pPr algn="l">
              <a:lnSpc>
                <a:spcPts val="2800"/>
              </a:lnSpc>
            </a:pPr>
            <a:r>
              <a:rPr lang="en-US" sz="2000">
                <a:solidFill>
                  <a:srgbClr val="000000"/>
                </a:solidFill>
                <a:latin typeface="Montserrat Light"/>
                <a:ea typeface="Montserrat Light"/>
                <a:cs typeface="Montserrat Light"/>
                <a:sym typeface="Montserrat Light"/>
              </a:rPr>
              <a:t>Impact of Median Income</a:t>
            </a:r>
          </a:p>
          <a:p>
            <a:pPr algn="l">
              <a:lnSpc>
                <a:spcPts val="2800"/>
              </a:lnSpc>
            </a:pPr>
            <a:endParaRPr lang="en-US" sz="2000">
              <a:solidFill>
                <a:srgbClr val="000000"/>
              </a:solidFill>
              <a:latin typeface="Montserrat Light"/>
              <a:ea typeface="Montserrat Light"/>
              <a:cs typeface="Montserrat Light"/>
              <a:sym typeface="Montserrat Light"/>
            </a:endParaRPr>
          </a:p>
          <a:p>
            <a:pPr algn="l">
              <a:lnSpc>
                <a:spcPts val="2800"/>
              </a:lnSpc>
            </a:pPr>
            <a:r>
              <a:rPr lang="en-US" sz="2000">
                <a:solidFill>
                  <a:srgbClr val="000000"/>
                </a:solidFill>
                <a:latin typeface="Montserrat Light"/>
                <a:ea typeface="Montserrat Light"/>
                <a:cs typeface="Montserrat Light"/>
                <a:sym typeface="Montserrat Light"/>
              </a:rPr>
              <a:t>Quantify the relationship between median income and housing price through linear regression.</a:t>
            </a:r>
          </a:p>
          <a:p>
            <a:pPr algn="l">
              <a:lnSpc>
                <a:spcPts val="2800"/>
              </a:lnSpc>
            </a:pPr>
            <a:endParaRPr lang="en-US" sz="2000">
              <a:solidFill>
                <a:srgbClr val="000000"/>
              </a:solidFill>
              <a:latin typeface="Montserrat Light"/>
              <a:ea typeface="Montserrat Light"/>
              <a:cs typeface="Montserrat Light"/>
              <a:sym typeface="Montserrat Light"/>
            </a:endParaRPr>
          </a:p>
        </p:txBody>
      </p:sp>
      <p:sp>
        <p:nvSpPr>
          <p:cNvPr id="20" name="TextBox 20"/>
          <p:cNvSpPr txBox="1"/>
          <p:nvPr/>
        </p:nvSpPr>
        <p:spPr>
          <a:xfrm>
            <a:off x="2346130" y="6761923"/>
            <a:ext cx="7323058" cy="1758949"/>
          </a:xfrm>
          <a:prstGeom prst="rect">
            <a:avLst/>
          </a:prstGeom>
        </p:spPr>
        <p:txBody>
          <a:bodyPr lIns="0" tIns="0" rIns="0" bIns="0" rtlCol="0" anchor="t">
            <a:spAutoFit/>
          </a:bodyPr>
          <a:lstStyle/>
          <a:p>
            <a:pPr algn="l">
              <a:lnSpc>
                <a:spcPts val="2800"/>
              </a:lnSpc>
            </a:pPr>
            <a:r>
              <a:rPr lang="en-US" sz="2000">
                <a:solidFill>
                  <a:srgbClr val="000000"/>
                </a:solidFill>
                <a:latin typeface="Canva Sans"/>
                <a:ea typeface="Canva Sans"/>
                <a:cs typeface="Canva Sans"/>
                <a:sym typeface="Canva Sans"/>
              </a:rPr>
              <a:t>Predictive Model</a:t>
            </a:r>
          </a:p>
          <a:p>
            <a:pPr algn="l">
              <a:lnSpc>
                <a:spcPts val="2800"/>
              </a:lnSpc>
            </a:pPr>
            <a:endParaRPr lang="en-US" sz="2000">
              <a:solidFill>
                <a:srgbClr val="000000"/>
              </a:solidFill>
              <a:latin typeface="Canva Sans"/>
              <a:ea typeface="Canva Sans"/>
              <a:cs typeface="Canva Sans"/>
              <a:sym typeface="Canva Sans"/>
            </a:endParaRPr>
          </a:p>
          <a:p>
            <a:pPr algn="l">
              <a:lnSpc>
                <a:spcPts val="2800"/>
              </a:lnSpc>
            </a:pPr>
            <a:r>
              <a:rPr lang="en-US" sz="2000">
                <a:solidFill>
                  <a:srgbClr val="000000"/>
                </a:solidFill>
                <a:latin typeface="Canva Sans"/>
                <a:ea typeface="Canva Sans"/>
                <a:cs typeface="Canva Sans"/>
                <a:sym typeface="Canva Sans"/>
              </a:rPr>
              <a:t>Develop a multiple regression model using subset selection </a:t>
            </a:r>
          </a:p>
          <a:p>
            <a:pPr algn="l">
              <a:lnSpc>
                <a:spcPts val="2800"/>
              </a:lnSpc>
            </a:pPr>
            <a:r>
              <a:rPr lang="en-US" sz="2000">
                <a:solidFill>
                  <a:srgbClr val="000000"/>
                </a:solidFill>
                <a:latin typeface="Canva Sans"/>
                <a:ea typeface="Canva Sans"/>
                <a:cs typeface="Canva Sans"/>
                <a:sym typeface="Canva Sans"/>
              </a:rPr>
              <a:t>to predict housing prices accurately.</a:t>
            </a:r>
          </a:p>
          <a:p>
            <a:pPr algn="l">
              <a:lnSpc>
                <a:spcPts val="2800"/>
              </a:lnSpc>
            </a:pPr>
            <a:endParaRPr lang="en-US" sz="2000">
              <a:solidFill>
                <a:srgbClr val="000000"/>
              </a:solidFill>
              <a:latin typeface="Canva Sans"/>
              <a:ea typeface="Canva Sans"/>
              <a:cs typeface="Canva Sans"/>
              <a:sym typeface="Canva Sans"/>
            </a:endParaRPr>
          </a:p>
        </p:txBody>
      </p:sp>
      <p:sp>
        <p:nvSpPr>
          <p:cNvPr id="21" name="TextBox 21"/>
          <p:cNvSpPr txBox="1"/>
          <p:nvPr/>
        </p:nvSpPr>
        <p:spPr>
          <a:xfrm>
            <a:off x="2346130" y="8473247"/>
            <a:ext cx="7929853" cy="1758949"/>
          </a:xfrm>
          <a:prstGeom prst="rect">
            <a:avLst/>
          </a:prstGeom>
        </p:spPr>
        <p:txBody>
          <a:bodyPr lIns="0" tIns="0" rIns="0" bIns="0" rtlCol="0" anchor="t">
            <a:spAutoFit/>
          </a:bodyPr>
          <a:lstStyle/>
          <a:p>
            <a:pPr algn="l">
              <a:lnSpc>
                <a:spcPts val="2800"/>
              </a:lnSpc>
            </a:pPr>
            <a:r>
              <a:rPr lang="en-US" sz="2000">
                <a:solidFill>
                  <a:srgbClr val="000000"/>
                </a:solidFill>
                <a:latin typeface="Canva Sans"/>
                <a:ea typeface="Canva Sans"/>
                <a:cs typeface="Canva Sans"/>
                <a:sym typeface="Canva Sans"/>
              </a:rPr>
              <a:t>Geographic Influences</a:t>
            </a:r>
          </a:p>
          <a:p>
            <a:pPr algn="l">
              <a:lnSpc>
                <a:spcPts val="2800"/>
              </a:lnSpc>
            </a:pPr>
            <a:endParaRPr lang="en-US" sz="2000">
              <a:solidFill>
                <a:srgbClr val="000000"/>
              </a:solidFill>
              <a:latin typeface="Canva Sans"/>
              <a:ea typeface="Canva Sans"/>
              <a:cs typeface="Canva Sans"/>
              <a:sym typeface="Canva Sans"/>
            </a:endParaRPr>
          </a:p>
          <a:p>
            <a:pPr algn="l">
              <a:lnSpc>
                <a:spcPts val="2800"/>
              </a:lnSpc>
            </a:pPr>
            <a:r>
              <a:rPr lang="en-US" sz="2000">
                <a:solidFill>
                  <a:srgbClr val="000000"/>
                </a:solidFill>
                <a:latin typeface="Canva Sans"/>
                <a:ea typeface="Canva Sans"/>
                <a:cs typeface="Canva Sans"/>
                <a:sym typeface="Canva Sans"/>
              </a:rPr>
              <a:t>Analyze how geographic factors such as latitude and longitude influence housing prices.</a:t>
            </a:r>
          </a:p>
          <a:p>
            <a:pPr algn="l">
              <a:lnSpc>
                <a:spcPts val="2800"/>
              </a:lnSpc>
            </a:pPr>
            <a:endParaRPr lang="en-US" sz="2000">
              <a:solidFill>
                <a:srgbClr val="000000"/>
              </a:solidFill>
              <a:latin typeface="Canva Sans"/>
              <a:ea typeface="Canva Sans"/>
              <a:cs typeface="Canva Sans"/>
              <a:sym typeface="Canva Sans"/>
            </a:endParaRPr>
          </a:p>
        </p:txBody>
      </p:sp>
      <p:sp>
        <p:nvSpPr>
          <p:cNvPr id="22" name="TextBox 22"/>
          <p:cNvSpPr txBox="1"/>
          <p:nvPr/>
        </p:nvSpPr>
        <p:spPr>
          <a:xfrm>
            <a:off x="2346130" y="3126736"/>
            <a:ext cx="7132181" cy="1758949"/>
          </a:xfrm>
          <a:prstGeom prst="rect">
            <a:avLst/>
          </a:prstGeom>
        </p:spPr>
        <p:txBody>
          <a:bodyPr lIns="0" tIns="0" rIns="0" bIns="0" rtlCol="0" anchor="t">
            <a:spAutoFit/>
          </a:bodyPr>
          <a:lstStyle/>
          <a:p>
            <a:pPr algn="l">
              <a:lnSpc>
                <a:spcPts val="2800"/>
              </a:lnSpc>
            </a:pPr>
            <a:r>
              <a:rPr lang="en-US" sz="2000" spc="196">
                <a:solidFill>
                  <a:srgbClr val="000000"/>
                </a:solidFill>
                <a:latin typeface="Montserrat Light"/>
                <a:ea typeface="Montserrat Light"/>
                <a:cs typeface="Montserrat Light"/>
                <a:sym typeface="Montserrat Light"/>
              </a:rPr>
              <a:t>Analyze Correlations</a:t>
            </a:r>
          </a:p>
          <a:p>
            <a:pPr algn="l">
              <a:lnSpc>
                <a:spcPts val="2800"/>
              </a:lnSpc>
            </a:pPr>
            <a:endParaRPr lang="en-US" sz="2000" spc="196">
              <a:solidFill>
                <a:srgbClr val="000000"/>
              </a:solidFill>
              <a:latin typeface="Montserrat Light"/>
              <a:ea typeface="Montserrat Light"/>
              <a:cs typeface="Montserrat Light"/>
              <a:sym typeface="Montserrat Light"/>
            </a:endParaRPr>
          </a:p>
          <a:p>
            <a:pPr algn="l">
              <a:lnSpc>
                <a:spcPts val="2800"/>
              </a:lnSpc>
            </a:pPr>
            <a:r>
              <a:rPr lang="en-US" sz="2000" spc="196">
                <a:solidFill>
                  <a:srgbClr val="000000"/>
                </a:solidFill>
                <a:latin typeface="Montserrat Light"/>
                <a:ea typeface="Montserrat Light"/>
                <a:cs typeface="Montserrat Light"/>
                <a:sym typeface="Montserrat Light"/>
              </a:rPr>
              <a:t>Study relationships between variables to identify key factors influencing housing prices.</a:t>
            </a:r>
          </a:p>
          <a:p>
            <a:pPr algn="l">
              <a:lnSpc>
                <a:spcPts val="2800"/>
              </a:lnSpc>
            </a:pPr>
            <a:endParaRPr lang="en-US" sz="2000" spc="196">
              <a:solidFill>
                <a:srgbClr val="000000"/>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3502562" y="3484311"/>
            <a:ext cx="11301259" cy="5297465"/>
          </a:xfrm>
          <a:custGeom>
            <a:avLst/>
            <a:gdLst/>
            <a:ahLst/>
            <a:cxnLst/>
            <a:rect l="l" t="t" r="r" b="b"/>
            <a:pathLst>
              <a:path w="11301259" h="5297465">
                <a:moveTo>
                  <a:pt x="0" y="0"/>
                </a:moveTo>
                <a:lnTo>
                  <a:pt x="11301259" y="0"/>
                </a:lnTo>
                <a:lnTo>
                  <a:pt x="11301259" y="5297465"/>
                </a:lnTo>
                <a:lnTo>
                  <a:pt x="0" y="5297465"/>
                </a:lnTo>
                <a:lnTo>
                  <a:pt x="0" y="0"/>
                </a:lnTo>
                <a:close/>
              </a:path>
            </a:pathLst>
          </a:custGeom>
          <a:blipFill>
            <a:blip r:embed="rId3"/>
            <a:stretch>
              <a:fillRect/>
            </a:stretch>
          </a:blipFill>
        </p:spPr>
        <p:txBody>
          <a:bodyPr/>
          <a:lstStyle/>
          <a:p>
            <a:endParaRPr lang="en-US"/>
          </a:p>
        </p:txBody>
      </p:sp>
      <p:sp>
        <p:nvSpPr>
          <p:cNvPr id="7" name="Freeform 7"/>
          <p:cNvSpPr/>
          <p:nvPr/>
        </p:nvSpPr>
        <p:spPr>
          <a:xfrm>
            <a:off x="-1021052" y="4395222"/>
            <a:ext cx="4099503" cy="4114800"/>
          </a:xfrm>
          <a:custGeom>
            <a:avLst/>
            <a:gdLst/>
            <a:ahLst/>
            <a:cxnLst/>
            <a:rect l="l" t="t" r="r" b="b"/>
            <a:pathLst>
              <a:path w="4099503" h="4114800">
                <a:moveTo>
                  <a:pt x="0" y="0"/>
                </a:moveTo>
                <a:lnTo>
                  <a:pt x="4099504" y="0"/>
                </a:lnTo>
                <a:lnTo>
                  <a:pt x="40995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ea typeface="Archivo Black"/>
                <a:cs typeface="Archivo Black"/>
                <a:sym typeface="Archivo Black"/>
              </a:rPr>
              <a:t>DATA OVERVIEW</a:t>
            </a:r>
          </a:p>
        </p:txBody>
      </p:sp>
      <p:sp>
        <p:nvSpPr>
          <p:cNvPr id="9" name="TextBox 9"/>
          <p:cNvSpPr txBox="1"/>
          <p:nvPr/>
        </p:nvSpPr>
        <p:spPr>
          <a:xfrm>
            <a:off x="3690980" y="2460602"/>
            <a:ext cx="10906040" cy="1631314"/>
          </a:xfrm>
          <a:prstGeom prst="rect">
            <a:avLst/>
          </a:prstGeom>
        </p:spPr>
        <p:txBody>
          <a:bodyPr lIns="0" tIns="0" rIns="0" bIns="0" rtlCol="0" anchor="t">
            <a:spAutoFit/>
          </a:bodyPr>
          <a:lstStyle/>
          <a:p>
            <a:pPr algn="ctr">
              <a:lnSpc>
                <a:spcPts val="3500"/>
              </a:lnSpc>
            </a:pPr>
            <a:r>
              <a:rPr lang="en-US" sz="2500">
                <a:solidFill>
                  <a:srgbClr val="000000"/>
                </a:solidFill>
                <a:latin typeface="Canva Sans"/>
                <a:ea typeface="Canva Sans"/>
                <a:cs typeface="Canva Sans"/>
                <a:sym typeface="Canva Sans"/>
              </a:rPr>
              <a:t>The dataset includes 9 variables across 20,640 records, covering the following aspects:</a:t>
            </a:r>
          </a:p>
          <a:p>
            <a:pPr algn="ctr">
              <a:lnSpc>
                <a:spcPts val="3500"/>
              </a:lnSpc>
            </a:pPr>
            <a:endParaRPr lang="en-US" sz="2500">
              <a:solidFill>
                <a:srgbClr val="000000"/>
              </a:solidFill>
              <a:latin typeface="Canva Sans"/>
              <a:ea typeface="Canva Sans"/>
              <a:cs typeface="Canva Sans"/>
              <a:sym typeface="Canva Sans"/>
            </a:endParaRPr>
          </a:p>
          <a:p>
            <a:pPr algn="ctr">
              <a:lnSpc>
                <a:spcPts val="2520"/>
              </a:lnSpc>
            </a:pPr>
            <a:endParaRPr lang="en-US" sz="2500">
              <a:solidFill>
                <a:srgbClr val="000000"/>
              </a:solidFill>
              <a:latin typeface="Canva Sans"/>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209548" y="3570801"/>
            <a:ext cx="4099503" cy="4114800"/>
          </a:xfrm>
          <a:custGeom>
            <a:avLst/>
            <a:gdLst/>
            <a:ahLst/>
            <a:cxnLst/>
            <a:rect l="l" t="t" r="r" b="b"/>
            <a:pathLst>
              <a:path w="4099503" h="4114800">
                <a:moveTo>
                  <a:pt x="0" y="0"/>
                </a:moveTo>
                <a:lnTo>
                  <a:pt x="4099504" y="0"/>
                </a:lnTo>
                <a:lnTo>
                  <a:pt x="40995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3493371" y="2746380"/>
            <a:ext cx="11301259" cy="5763642"/>
          </a:xfrm>
          <a:custGeom>
            <a:avLst/>
            <a:gdLst/>
            <a:ahLst/>
            <a:cxnLst/>
            <a:rect l="l" t="t" r="r" b="b"/>
            <a:pathLst>
              <a:path w="11301259" h="5763642">
                <a:moveTo>
                  <a:pt x="0" y="0"/>
                </a:moveTo>
                <a:lnTo>
                  <a:pt x="11301258" y="0"/>
                </a:lnTo>
                <a:lnTo>
                  <a:pt x="11301258" y="5763642"/>
                </a:lnTo>
                <a:lnTo>
                  <a:pt x="0" y="5763642"/>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ea typeface="Archivo Black"/>
                <a:cs typeface="Archivo Black"/>
                <a:sym typeface="Archivo Black"/>
              </a:rPr>
              <a:t>DESCRIPTIVE STATISTICS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80" y="3767100"/>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b="1" spc="29">
                  <a:solidFill>
                    <a:srgbClr val="FFFFFF"/>
                  </a:solidFill>
                  <a:latin typeface="Montserrat Classic Bold"/>
                  <a:ea typeface="Montserrat Classic Bold"/>
                  <a:cs typeface="Montserrat Classic Bold"/>
                  <a:sym typeface="Montserrat Classic Bold"/>
                </a:rPr>
                <a:t>01</a:t>
              </a:r>
            </a:p>
          </p:txBody>
        </p:sp>
      </p:grpSp>
      <p:sp>
        <p:nvSpPr>
          <p:cNvPr id="9" name="TextBox 9"/>
          <p:cNvSpPr txBox="1"/>
          <p:nvPr/>
        </p:nvSpPr>
        <p:spPr>
          <a:xfrm>
            <a:off x="2797145" y="3846980"/>
            <a:ext cx="6346855" cy="3794760"/>
          </a:xfrm>
          <a:prstGeom prst="rect">
            <a:avLst/>
          </a:prstGeom>
        </p:spPr>
        <p:txBody>
          <a:bodyPr lIns="0" tIns="0" rIns="0" bIns="0" rtlCol="0" anchor="t">
            <a:spAutoFit/>
          </a:bodyPr>
          <a:lstStyle/>
          <a:p>
            <a:pPr algn="l">
              <a:lnSpc>
                <a:spcPts val="2760"/>
              </a:lnSpc>
            </a:pPr>
            <a:r>
              <a:rPr lang="en-US" sz="2000" b="1" spc="196">
                <a:solidFill>
                  <a:srgbClr val="231F20"/>
                </a:solidFill>
                <a:latin typeface="Montserrat Light Bold"/>
                <a:ea typeface="Montserrat Light Bold"/>
                <a:cs typeface="Montserrat Light Bold"/>
                <a:sym typeface="Montserrat Light Bold"/>
              </a:rPr>
              <a:t>RStudio:</a:t>
            </a:r>
            <a:r>
              <a:rPr lang="en-US" sz="2000" spc="196">
                <a:solidFill>
                  <a:srgbClr val="231F20"/>
                </a:solidFill>
                <a:latin typeface="Montserrat Light"/>
                <a:ea typeface="Montserrat Light"/>
                <a:cs typeface="Montserrat Light"/>
                <a:sym typeface="Montserrat Light"/>
              </a:rPr>
              <a:t> </a:t>
            </a:r>
          </a:p>
          <a:p>
            <a:pPr algn="l">
              <a:lnSpc>
                <a:spcPts val="1394"/>
              </a:lnSpc>
            </a:pPr>
            <a:endParaRPr lang="en-US" sz="2000" spc="196">
              <a:solidFill>
                <a:srgbClr val="231F20"/>
              </a:solidFill>
              <a:latin typeface="Montserrat Light"/>
              <a:ea typeface="Montserrat Light"/>
              <a:cs typeface="Montserrat Light"/>
              <a:sym typeface="Montserrat Light"/>
            </a:endParaRPr>
          </a:p>
          <a:p>
            <a:pPr algn="l">
              <a:lnSpc>
                <a:spcPts val="2760"/>
              </a:lnSpc>
            </a:pPr>
            <a:r>
              <a:rPr lang="en-US" sz="2000" spc="196">
                <a:solidFill>
                  <a:srgbClr val="231F20"/>
                </a:solidFill>
                <a:latin typeface="Montserrat Light"/>
                <a:ea typeface="Montserrat Light"/>
                <a:cs typeface="Montserrat Light"/>
                <a:sym typeface="Montserrat Light"/>
              </a:rPr>
              <a:t>   •Perform data analysis, visualization, and statistical modeling.</a:t>
            </a:r>
          </a:p>
          <a:p>
            <a:pPr algn="l">
              <a:lnSpc>
                <a:spcPts val="1394"/>
              </a:lnSpc>
            </a:pPr>
            <a:endParaRPr lang="en-US" sz="2000" spc="196">
              <a:solidFill>
                <a:srgbClr val="231F20"/>
              </a:solidFill>
              <a:latin typeface="Montserrat Light"/>
              <a:ea typeface="Montserrat Light"/>
              <a:cs typeface="Montserrat Light"/>
              <a:sym typeface="Montserrat Light"/>
            </a:endParaRPr>
          </a:p>
          <a:p>
            <a:pPr algn="l">
              <a:lnSpc>
                <a:spcPts val="2760"/>
              </a:lnSpc>
            </a:pPr>
            <a:r>
              <a:rPr lang="en-US" sz="2000" b="1" spc="196">
                <a:solidFill>
                  <a:srgbClr val="231F20"/>
                </a:solidFill>
                <a:latin typeface="Montserrat Light Bold"/>
                <a:ea typeface="Montserrat Light Bold"/>
                <a:cs typeface="Montserrat Light Bold"/>
                <a:sym typeface="Montserrat Light Bold"/>
              </a:rPr>
              <a:t>Key Packages: </a:t>
            </a:r>
          </a:p>
          <a:p>
            <a:pPr algn="l">
              <a:lnSpc>
                <a:spcPts val="2760"/>
              </a:lnSpc>
            </a:pPr>
            <a:r>
              <a:rPr lang="en-US" sz="2000" spc="196">
                <a:solidFill>
                  <a:srgbClr val="231F20"/>
                </a:solidFill>
                <a:latin typeface="Montserrat Light"/>
                <a:ea typeface="Montserrat Light"/>
                <a:cs typeface="Montserrat Light"/>
                <a:sym typeface="Montserrat Light"/>
              </a:rPr>
              <a:t>   •ggplot2: For creating scatter plots,    heatmaps, and other visualizations. </a:t>
            </a:r>
          </a:p>
          <a:p>
            <a:pPr algn="l">
              <a:lnSpc>
                <a:spcPts val="2760"/>
              </a:lnSpc>
            </a:pPr>
            <a:r>
              <a:rPr lang="en-US" sz="2000" spc="196">
                <a:solidFill>
                  <a:srgbClr val="231F20"/>
                </a:solidFill>
                <a:latin typeface="Montserrat Light"/>
                <a:ea typeface="Montserrat Light"/>
                <a:cs typeface="Montserrat Light"/>
                <a:sym typeface="Montserrat Light"/>
              </a:rPr>
              <a:t>   •corrplot: For generating correlation  heatmaps.        </a:t>
            </a:r>
          </a:p>
          <a:p>
            <a:pPr marL="0" lvl="0" indent="0" algn="l">
              <a:lnSpc>
                <a:spcPts val="2760"/>
              </a:lnSpc>
              <a:spcBef>
                <a:spcPct val="0"/>
              </a:spcBef>
            </a:pPr>
            <a:r>
              <a:rPr lang="en-US" sz="2000" spc="196">
                <a:solidFill>
                  <a:srgbClr val="231F20"/>
                </a:solidFill>
                <a:latin typeface="Montserrat Light"/>
                <a:ea typeface="Montserrat Light"/>
                <a:cs typeface="Montserrat Light"/>
                <a:sym typeface="Montserrat Light"/>
              </a:rPr>
              <a:t>   •MASS: For stepwise regression using the step() function. </a:t>
            </a: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US"/>
            </a:p>
          </p:txBody>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US"/>
            </a:p>
          </p:txBody>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US"/>
            </a:p>
          </p:txBody>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ea typeface="Archivo Black"/>
                <a:cs typeface="Archivo Black"/>
                <a:sym typeface="Archivo Black"/>
              </a:rPr>
              <a:t>SOFTWARE USED</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94480" y="7773036"/>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33" name="TextBox 33"/>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b="1" spc="29">
                  <a:solidFill>
                    <a:srgbClr val="FFFFFF"/>
                  </a:solidFill>
                  <a:latin typeface="Montserrat Classic Bold"/>
                  <a:ea typeface="Montserrat Classic Bold"/>
                  <a:cs typeface="Montserrat Classic Bold"/>
                  <a:sym typeface="Montserrat Classic Bold"/>
                </a:rPr>
                <a:t>02</a:t>
              </a:r>
            </a:p>
          </p:txBody>
        </p:sp>
      </p:grpSp>
      <p:grpSp>
        <p:nvGrpSpPr>
          <p:cNvPr id="34" name="Group 34"/>
          <p:cNvGrpSpPr/>
          <p:nvPr/>
        </p:nvGrpSpPr>
        <p:grpSpPr>
          <a:xfrm>
            <a:off x="12085550" y="-131220"/>
            <a:ext cx="9534019" cy="1112295"/>
            <a:chOff x="0" y="0"/>
            <a:chExt cx="1876002" cy="218865"/>
          </a:xfrm>
        </p:grpSpPr>
        <p:sp>
          <p:nvSpPr>
            <p:cNvPr id="35" name="Freeform 35"/>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36" name="TextBox 36"/>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7" name="AutoShape 37"/>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38" name="Freeform 38"/>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TextBox 39"/>
          <p:cNvSpPr txBox="1"/>
          <p:nvPr/>
        </p:nvSpPr>
        <p:spPr>
          <a:xfrm>
            <a:off x="2797145" y="7863846"/>
            <a:ext cx="7247573" cy="2126614"/>
          </a:xfrm>
          <a:prstGeom prst="rect">
            <a:avLst/>
          </a:prstGeom>
        </p:spPr>
        <p:txBody>
          <a:bodyPr lIns="0" tIns="0" rIns="0" bIns="0" rtlCol="0" anchor="t">
            <a:spAutoFit/>
          </a:bodyPr>
          <a:lstStyle/>
          <a:p>
            <a:pPr algn="just">
              <a:lnSpc>
                <a:spcPts val="2800"/>
              </a:lnSpc>
            </a:pPr>
            <a:r>
              <a:rPr lang="en-US" sz="2000" b="1">
                <a:solidFill>
                  <a:srgbClr val="000000"/>
                </a:solidFill>
                <a:latin typeface="Montserrat Light Bold"/>
                <a:ea typeface="Montserrat Light Bold"/>
                <a:cs typeface="Montserrat Light Bold"/>
                <a:sym typeface="Montserrat Light Bold"/>
              </a:rPr>
              <a:t>Python Libraries:</a:t>
            </a:r>
          </a:p>
          <a:p>
            <a:pPr algn="just">
              <a:lnSpc>
                <a:spcPts val="2800"/>
              </a:lnSpc>
            </a:pPr>
            <a:endParaRPr lang="en-US" sz="2000" b="1">
              <a:solidFill>
                <a:srgbClr val="000000"/>
              </a:solidFill>
              <a:latin typeface="Montserrat Light Bold"/>
              <a:ea typeface="Montserrat Light Bold"/>
              <a:cs typeface="Montserrat Light Bold"/>
              <a:sym typeface="Montserrat Light Bold"/>
            </a:endParaRPr>
          </a:p>
          <a:p>
            <a:pPr algn="just">
              <a:lnSpc>
                <a:spcPts val="2800"/>
              </a:lnSpc>
            </a:pPr>
            <a:r>
              <a:rPr lang="en-US" sz="2000">
                <a:solidFill>
                  <a:srgbClr val="000000"/>
                </a:solidFill>
                <a:latin typeface="Montserrat Light"/>
                <a:ea typeface="Montserrat Light"/>
                <a:cs typeface="Montserrat Light"/>
                <a:sym typeface="Montserrat Light"/>
              </a:rPr>
              <a:t>   •scikit-learn: Loaded the California housing dataset. </a:t>
            </a:r>
          </a:p>
          <a:p>
            <a:pPr algn="just">
              <a:lnSpc>
                <a:spcPts val="2800"/>
              </a:lnSpc>
            </a:pPr>
            <a:r>
              <a:rPr lang="en-US" sz="2000">
                <a:solidFill>
                  <a:srgbClr val="000000"/>
                </a:solidFill>
                <a:latin typeface="Montserrat Light"/>
                <a:ea typeface="Montserrat Light"/>
                <a:cs typeface="Montserrat Light"/>
                <a:sym typeface="Montserrat Light"/>
              </a:rPr>
              <a:t>   •Pandas: Manipulated the dataset (e.g., added the target </a:t>
            </a:r>
          </a:p>
          <a:p>
            <a:pPr algn="just">
              <a:lnSpc>
                <a:spcPts val="2800"/>
              </a:lnSpc>
            </a:pPr>
            <a:r>
              <a:rPr lang="en-US" sz="2000">
                <a:solidFill>
                  <a:srgbClr val="000000"/>
                </a:solidFill>
                <a:latin typeface="Montserrat Light"/>
                <a:ea typeface="Montserrat Light"/>
                <a:cs typeface="Montserrat Light"/>
                <a:sym typeface="Montserrat Light"/>
              </a:rPr>
              <a:t>variable and exported to CSV). </a:t>
            </a:r>
          </a:p>
          <a:p>
            <a:pPr algn="just">
              <a:lnSpc>
                <a:spcPts val="2800"/>
              </a:lnSpc>
            </a:pPr>
            <a:endParaRPr lang="en-US" sz="2000">
              <a:solidFill>
                <a:srgbClr val="000000"/>
              </a:solidFill>
              <a:latin typeface="Montserrat Light"/>
              <a:ea typeface="Montserrat Light"/>
              <a:cs typeface="Montserrat Light"/>
              <a:sym typeface="Montserra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328038" cy="1959667"/>
            <a:chOff x="0" y="0"/>
            <a:chExt cx="2193393" cy="516126"/>
          </a:xfrm>
        </p:grpSpPr>
        <p:sp>
          <p:nvSpPr>
            <p:cNvPr id="13" name="Freeform 13"/>
            <p:cNvSpPr/>
            <p:nvPr/>
          </p:nvSpPr>
          <p:spPr>
            <a:xfrm>
              <a:off x="0" y="0"/>
              <a:ext cx="2193393" cy="516126"/>
            </a:xfrm>
            <a:custGeom>
              <a:avLst/>
              <a:gdLst/>
              <a:ahLst/>
              <a:cxnLst/>
              <a:rect l="l" t="t" r="r" b="b"/>
              <a:pathLst>
                <a:path w="2193393" h="516126">
                  <a:moveTo>
                    <a:pt x="23241" y="0"/>
                  </a:moveTo>
                  <a:lnTo>
                    <a:pt x="2170152" y="0"/>
                  </a:lnTo>
                  <a:cubicBezTo>
                    <a:pt x="2176316" y="0"/>
                    <a:pt x="2182227" y="2449"/>
                    <a:pt x="2186586" y="6807"/>
                  </a:cubicBezTo>
                  <a:cubicBezTo>
                    <a:pt x="2190944" y="11165"/>
                    <a:pt x="2193393" y="17077"/>
                    <a:pt x="2193393" y="23241"/>
                  </a:cubicBezTo>
                  <a:lnTo>
                    <a:pt x="2193393" y="492886"/>
                  </a:lnTo>
                  <a:cubicBezTo>
                    <a:pt x="2193393" y="499049"/>
                    <a:pt x="2190944" y="504961"/>
                    <a:pt x="2186586" y="509319"/>
                  </a:cubicBezTo>
                  <a:cubicBezTo>
                    <a:pt x="2182227" y="513678"/>
                    <a:pt x="2176316" y="516126"/>
                    <a:pt x="2170152" y="516126"/>
                  </a:cubicBezTo>
                  <a:lnTo>
                    <a:pt x="23241" y="516126"/>
                  </a:lnTo>
                  <a:cubicBezTo>
                    <a:pt x="17077" y="516126"/>
                    <a:pt x="11165" y="513678"/>
                    <a:pt x="6807" y="509319"/>
                  </a:cubicBezTo>
                  <a:cubicBezTo>
                    <a:pt x="2449" y="504961"/>
                    <a:pt x="0" y="499049"/>
                    <a:pt x="0" y="492886"/>
                  </a:cubicBezTo>
                  <a:lnTo>
                    <a:pt x="0" y="23241"/>
                  </a:lnTo>
                  <a:cubicBezTo>
                    <a:pt x="0" y="17077"/>
                    <a:pt x="2449" y="11165"/>
                    <a:pt x="6807" y="6807"/>
                  </a:cubicBezTo>
                  <a:cubicBezTo>
                    <a:pt x="11165" y="2449"/>
                    <a:pt x="17077" y="0"/>
                    <a:pt x="23241" y="0"/>
                  </a:cubicBezTo>
                  <a:close/>
                </a:path>
              </a:pathLst>
            </a:custGeom>
            <a:solidFill>
              <a:srgbClr val="FFFFFF">
                <a:alpha val="86667"/>
              </a:srgbClr>
            </a:solidFill>
          </p:spPr>
          <p:txBody>
            <a:bodyPr/>
            <a:lstStyle/>
            <a:p>
              <a:endParaRPr lang="en-US"/>
            </a:p>
          </p:txBody>
        </p:sp>
        <p:sp>
          <p:nvSpPr>
            <p:cNvPr id="14" name="TextBox 14"/>
            <p:cNvSpPr txBox="1"/>
            <p:nvPr/>
          </p:nvSpPr>
          <p:spPr>
            <a:xfrm>
              <a:off x="0" y="-19050"/>
              <a:ext cx="2193393" cy="535176"/>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2876724" y="8212716"/>
            <a:ext cx="3189627" cy="7758029"/>
            <a:chOff x="0" y="0"/>
            <a:chExt cx="840066" cy="2043267"/>
          </a:xfrm>
        </p:grpSpPr>
        <p:sp>
          <p:nvSpPr>
            <p:cNvPr id="16" name="Freeform 16"/>
            <p:cNvSpPr/>
            <p:nvPr/>
          </p:nvSpPr>
          <p:spPr>
            <a:xfrm>
              <a:off x="0" y="0"/>
              <a:ext cx="840066" cy="2043267"/>
            </a:xfrm>
            <a:custGeom>
              <a:avLst/>
              <a:gdLst/>
              <a:ahLst/>
              <a:cxnLst/>
              <a:rect l="l" t="t" r="r" b="b"/>
              <a:pathLst>
                <a:path w="840066" h="2043267">
                  <a:moveTo>
                    <a:pt x="60680" y="0"/>
                  </a:moveTo>
                  <a:lnTo>
                    <a:pt x="779386" y="0"/>
                  </a:lnTo>
                  <a:cubicBezTo>
                    <a:pt x="795479" y="0"/>
                    <a:pt x="810914" y="6393"/>
                    <a:pt x="822294" y="17773"/>
                  </a:cubicBezTo>
                  <a:cubicBezTo>
                    <a:pt x="833673" y="29153"/>
                    <a:pt x="840066" y="44587"/>
                    <a:pt x="840066" y="60680"/>
                  </a:cubicBezTo>
                  <a:lnTo>
                    <a:pt x="840066" y="1982587"/>
                  </a:lnTo>
                  <a:cubicBezTo>
                    <a:pt x="840066" y="2016099"/>
                    <a:pt x="812899" y="2043267"/>
                    <a:pt x="779386" y="2043267"/>
                  </a:cubicBezTo>
                  <a:lnTo>
                    <a:pt x="60680" y="2043267"/>
                  </a:lnTo>
                  <a:cubicBezTo>
                    <a:pt x="27168" y="2043267"/>
                    <a:pt x="0" y="2016099"/>
                    <a:pt x="0" y="1982587"/>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17" name="TextBox 17"/>
            <p:cNvSpPr txBox="1"/>
            <p:nvPr/>
          </p:nvSpPr>
          <p:spPr>
            <a:xfrm>
              <a:off x="0" y="-19050"/>
              <a:ext cx="840066" cy="20623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8" name="Group 18"/>
          <p:cNvGrpSpPr/>
          <p:nvPr/>
        </p:nvGrpSpPr>
        <p:grpSpPr>
          <a:xfrm>
            <a:off x="3766220" y="8876365"/>
            <a:ext cx="1410635" cy="141063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en-US"/>
            </a:p>
          </p:txBody>
        </p:sp>
      </p:grpSp>
      <p:grpSp>
        <p:nvGrpSpPr>
          <p:cNvPr id="20" name="Group 20"/>
          <p:cNvGrpSpPr/>
          <p:nvPr/>
        </p:nvGrpSpPr>
        <p:grpSpPr>
          <a:xfrm>
            <a:off x="7345223" y="8552982"/>
            <a:ext cx="1410635" cy="141063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3846" b="-3846"/>
              </a:stretch>
            </a:blipFill>
          </p:spPr>
          <p:txBody>
            <a:bodyPr/>
            <a:lstStyle/>
            <a:p>
              <a:endParaRPr lang="en-US"/>
            </a:p>
          </p:txBody>
        </p:sp>
      </p:grpSp>
      <p:grpSp>
        <p:nvGrpSpPr>
          <p:cNvPr id="22" name="Group 22"/>
          <p:cNvGrpSpPr/>
          <p:nvPr/>
        </p:nvGrpSpPr>
        <p:grpSpPr>
          <a:xfrm>
            <a:off x="11152196" y="7409549"/>
            <a:ext cx="1410635" cy="141063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672" b="-672"/>
              </a:stretch>
            </a:blipFill>
          </p:spPr>
          <p:txBody>
            <a:bodyPr/>
            <a:lstStyle/>
            <a:p>
              <a:endParaRPr lang="en-US"/>
            </a:p>
          </p:txBody>
        </p:sp>
      </p:grpSp>
      <p:grpSp>
        <p:nvGrpSpPr>
          <p:cNvPr id="24" name="Group 24"/>
          <p:cNvGrpSpPr/>
          <p:nvPr/>
        </p:nvGrpSpPr>
        <p:grpSpPr>
          <a:xfrm>
            <a:off x="14957277" y="6440192"/>
            <a:ext cx="1410635" cy="141063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sp>
        <p:nvSpPr>
          <p:cNvPr id="26" name="TextBox 26"/>
          <p:cNvSpPr txBox="1"/>
          <p:nvPr/>
        </p:nvSpPr>
        <p:spPr>
          <a:xfrm>
            <a:off x="1963697" y="2496026"/>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spc="173">
                <a:solidFill>
                  <a:srgbClr val="010101"/>
                </a:solidFill>
                <a:latin typeface="Archivo Black"/>
                <a:ea typeface="Archivo Black"/>
                <a:cs typeface="Archivo Black"/>
                <a:sym typeface="Archivo Black"/>
              </a:rPr>
              <a:t>DELIVERABLES</a:t>
            </a:r>
          </a:p>
        </p:txBody>
      </p:sp>
      <p:sp>
        <p:nvSpPr>
          <p:cNvPr id="27" name="TextBox 27"/>
          <p:cNvSpPr txBox="1"/>
          <p:nvPr/>
        </p:nvSpPr>
        <p:spPr>
          <a:xfrm>
            <a:off x="6645237" y="7534536"/>
            <a:ext cx="2810608" cy="678180"/>
          </a:xfrm>
          <a:prstGeom prst="rect">
            <a:avLst/>
          </a:prstGeom>
        </p:spPr>
        <p:txBody>
          <a:bodyPr lIns="0" tIns="0" rIns="0" bIns="0" rtlCol="0" anchor="t">
            <a:spAutoFit/>
          </a:bodyPr>
          <a:lstStyle/>
          <a:p>
            <a:pPr algn="ctr">
              <a:lnSpc>
                <a:spcPts val="2760"/>
              </a:lnSpc>
            </a:pPr>
            <a:r>
              <a:rPr lang="en-US" sz="2000" spc="28">
                <a:solidFill>
                  <a:srgbClr val="040506"/>
                </a:solidFill>
                <a:latin typeface="Montserrat Light"/>
                <a:ea typeface="Montserrat Light"/>
                <a:cs typeface="Montserrat Light"/>
                <a:sym typeface="Montserrat Light"/>
              </a:rPr>
              <a:t>Simple Linear Regression Analysis</a:t>
            </a:r>
          </a:p>
        </p:txBody>
      </p:sp>
      <p:sp>
        <p:nvSpPr>
          <p:cNvPr id="28" name="TextBox 28"/>
          <p:cNvSpPr txBox="1"/>
          <p:nvPr/>
        </p:nvSpPr>
        <p:spPr>
          <a:xfrm>
            <a:off x="10542800" y="6467330"/>
            <a:ext cx="2629427" cy="678180"/>
          </a:xfrm>
          <a:prstGeom prst="rect">
            <a:avLst/>
          </a:prstGeom>
        </p:spPr>
        <p:txBody>
          <a:bodyPr lIns="0" tIns="0" rIns="0" bIns="0" rtlCol="0" anchor="t">
            <a:spAutoFit/>
          </a:bodyPr>
          <a:lstStyle/>
          <a:p>
            <a:pPr marL="0" lvl="0" indent="0" algn="ctr">
              <a:lnSpc>
                <a:spcPts val="2760"/>
              </a:lnSpc>
              <a:spcBef>
                <a:spcPct val="0"/>
              </a:spcBef>
            </a:pPr>
            <a:r>
              <a:rPr lang="en-US" sz="2000" spc="28">
                <a:solidFill>
                  <a:srgbClr val="040506"/>
                </a:solidFill>
                <a:latin typeface="Montserrat Light"/>
                <a:ea typeface="Montserrat Light"/>
                <a:cs typeface="Montserrat Light"/>
                <a:sym typeface="Montserrat Light"/>
              </a:rPr>
              <a:t>Stepwise Regression Results</a:t>
            </a:r>
          </a:p>
        </p:txBody>
      </p:sp>
      <p:sp>
        <p:nvSpPr>
          <p:cNvPr id="29" name="TextBox 29"/>
          <p:cNvSpPr txBox="1"/>
          <p:nvPr/>
        </p:nvSpPr>
        <p:spPr>
          <a:xfrm>
            <a:off x="14349773" y="5105400"/>
            <a:ext cx="2629427" cy="1021080"/>
          </a:xfrm>
          <a:prstGeom prst="rect">
            <a:avLst/>
          </a:prstGeom>
        </p:spPr>
        <p:txBody>
          <a:bodyPr lIns="0" tIns="0" rIns="0" bIns="0" rtlCol="0" anchor="t">
            <a:spAutoFit/>
          </a:bodyPr>
          <a:lstStyle/>
          <a:p>
            <a:pPr marL="0" lvl="0" indent="0" algn="ctr">
              <a:lnSpc>
                <a:spcPts val="2760"/>
              </a:lnSpc>
              <a:spcBef>
                <a:spcPct val="0"/>
              </a:spcBef>
            </a:pPr>
            <a:r>
              <a:rPr lang="en-US" sz="2000" spc="28">
                <a:solidFill>
                  <a:srgbClr val="040506"/>
                </a:solidFill>
                <a:latin typeface="Montserrat Light"/>
                <a:ea typeface="Montserrat Light"/>
                <a:cs typeface="Montserrat Light"/>
                <a:sym typeface="Montserrat Light"/>
              </a:rPr>
              <a:t>Geographic Heatmap and Regional Analysis</a:t>
            </a:r>
          </a:p>
        </p:txBody>
      </p:sp>
      <p:sp>
        <p:nvSpPr>
          <p:cNvPr id="30" name="TextBox 30"/>
          <p:cNvSpPr txBox="1"/>
          <p:nvPr/>
        </p:nvSpPr>
        <p:spPr>
          <a:xfrm>
            <a:off x="3156433" y="8358443"/>
            <a:ext cx="2630210" cy="349250"/>
          </a:xfrm>
          <a:prstGeom prst="rect">
            <a:avLst/>
          </a:prstGeom>
        </p:spPr>
        <p:txBody>
          <a:bodyPr lIns="0" tIns="0" rIns="0" bIns="0" rtlCol="0" anchor="t">
            <a:spAutoFit/>
          </a:bodyPr>
          <a:lstStyle/>
          <a:p>
            <a:pPr algn="ctr">
              <a:lnSpc>
                <a:spcPts val="2800"/>
              </a:lnSpc>
            </a:pPr>
            <a:r>
              <a:rPr lang="en-US" sz="2000">
                <a:solidFill>
                  <a:srgbClr val="000000"/>
                </a:solidFill>
                <a:latin typeface="Montserrat Light"/>
                <a:ea typeface="Montserrat Light"/>
                <a:cs typeface="Montserrat Light"/>
                <a:sym typeface="Montserrat Light"/>
              </a:rPr>
              <a:t>Correlation Heatmap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txBody>
          <a:bodyPr/>
          <a:lstStyle/>
          <a:p>
            <a:endParaRPr lang="en-US"/>
          </a:p>
        </p:txBody>
      </p:sp>
      <p:sp>
        <p:nvSpPr>
          <p:cNvPr id="7" name="Freeform 7"/>
          <p:cNvSpPr/>
          <p:nvPr/>
        </p:nvSpPr>
        <p:spPr>
          <a:xfrm>
            <a:off x="7253643" y="2016706"/>
            <a:ext cx="10005657" cy="7241594"/>
          </a:xfrm>
          <a:custGeom>
            <a:avLst/>
            <a:gdLst/>
            <a:ahLst/>
            <a:cxnLst/>
            <a:rect l="l" t="t" r="r" b="b"/>
            <a:pathLst>
              <a:path w="10005657" h="7241594">
                <a:moveTo>
                  <a:pt x="0" y="0"/>
                </a:moveTo>
                <a:lnTo>
                  <a:pt x="10005657" y="0"/>
                </a:lnTo>
                <a:lnTo>
                  <a:pt x="10005657" y="7241594"/>
                </a:lnTo>
                <a:lnTo>
                  <a:pt x="0" y="7241594"/>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7571636" y="698719"/>
            <a:ext cx="9369672" cy="2493098"/>
          </a:xfrm>
          <a:prstGeom prst="rect">
            <a:avLst/>
          </a:prstGeom>
        </p:spPr>
        <p:txBody>
          <a:bodyPr lIns="0" tIns="0" rIns="0" bIns="0" rtlCol="0" anchor="t">
            <a:spAutoFit/>
          </a:bodyPr>
          <a:lstStyle/>
          <a:p>
            <a:pPr algn="ctr">
              <a:lnSpc>
                <a:spcPts val="9837"/>
              </a:lnSpc>
            </a:pPr>
            <a:r>
              <a:rPr lang="en-US" sz="7026" b="1">
                <a:solidFill>
                  <a:srgbClr val="000000"/>
                </a:solidFill>
                <a:latin typeface="Montserrat Light Bold"/>
                <a:ea typeface="Montserrat Light Bold"/>
                <a:cs typeface="Montserrat Light Bold"/>
                <a:sym typeface="Montserrat Light Bold"/>
              </a:rPr>
              <a:t>Correlation Analysis</a:t>
            </a:r>
          </a:p>
          <a:p>
            <a:pPr algn="ctr">
              <a:lnSpc>
                <a:spcPts val="9837"/>
              </a:lnSpc>
            </a:pPr>
            <a:endParaRPr lang="en-US" sz="7026" b="1">
              <a:solidFill>
                <a:srgbClr val="000000"/>
              </a:solidFill>
              <a:latin typeface="Montserrat Light Bold"/>
              <a:ea typeface="Montserrat Light Bold"/>
              <a:cs typeface="Montserrat Light Bold"/>
              <a:sym typeface="Montserrat Ligh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99531"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txBody>
            <a:bodyPr/>
            <a:lstStyle/>
            <a:p>
              <a:endParaRPr lang="en-US"/>
            </a:p>
          </p:txBody>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42918" y="0"/>
            <a:ext cx="8585708" cy="10287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r="-39833"/>
              </a:stretch>
            </a:blipFill>
          </p:spPr>
          <p:txBody>
            <a:bodyPr/>
            <a:lstStyle/>
            <a:p>
              <a:endParaRPr lang="en-US"/>
            </a:p>
          </p:txBody>
        </p:sp>
      </p:grpSp>
      <p:grpSp>
        <p:nvGrpSpPr>
          <p:cNvPr id="7" name="Group 7"/>
          <p:cNvGrpSpPr/>
          <p:nvPr/>
        </p:nvGrpSpPr>
        <p:grpSpPr>
          <a:xfrm>
            <a:off x="5683558" y="984829"/>
            <a:ext cx="9870338" cy="8273471"/>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txBody>
            <a:bodyPr/>
            <a:lstStyle/>
            <a:p>
              <a:endParaRPr lang="en-US"/>
            </a:p>
          </p:txBody>
        </p:sp>
        <p:sp>
          <p:nvSpPr>
            <p:cNvPr id="9" name="TextBox 9"/>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6495360" y="2365569"/>
            <a:ext cx="7895332" cy="4006881"/>
          </a:xfrm>
          <a:custGeom>
            <a:avLst/>
            <a:gdLst/>
            <a:ahLst/>
            <a:cxnLst/>
            <a:rect l="l" t="t" r="r" b="b"/>
            <a:pathLst>
              <a:path w="7895332" h="4006881">
                <a:moveTo>
                  <a:pt x="0" y="0"/>
                </a:moveTo>
                <a:lnTo>
                  <a:pt x="7895332" y="0"/>
                </a:lnTo>
                <a:lnTo>
                  <a:pt x="7895332" y="4006881"/>
                </a:lnTo>
                <a:lnTo>
                  <a:pt x="0" y="4006881"/>
                </a:lnTo>
                <a:lnTo>
                  <a:pt x="0" y="0"/>
                </a:lnTo>
                <a:close/>
              </a:path>
            </a:pathLst>
          </a:custGeom>
          <a:blipFill>
            <a:blip r:embed="rId3">
              <a:alphaModFix amt="70000"/>
            </a:blip>
            <a:stretch>
              <a:fillRect/>
            </a:stretch>
          </a:blipFill>
        </p:spPr>
        <p:txBody>
          <a:bodyPr/>
          <a:lstStyle/>
          <a:p>
            <a:endParaRPr lang="en-US"/>
          </a:p>
        </p:txBody>
      </p:sp>
      <p:sp>
        <p:nvSpPr>
          <p:cNvPr id="11" name="Freeform 11"/>
          <p:cNvSpPr/>
          <p:nvPr/>
        </p:nvSpPr>
        <p:spPr>
          <a:xfrm>
            <a:off x="7046206" y="6513332"/>
            <a:ext cx="6793640" cy="2592462"/>
          </a:xfrm>
          <a:custGeom>
            <a:avLst/>
            <a:gdLst/>
            <a:ahLst/>
            <a:cxnLst/>
            <a:rect l="l" t="t" r="r" b="b"/>
            <a:pathLst>
              <a:path w="6793640" h="2592462">
                <a:moveTo>
                  <a:pt x="0" y="0"/>
                </a:moveTo>
                <a:lnTo>
                  <a:pt x="6793640" y="0"/>
                </a:lnTo>
                <a:lnTo>
                  <a:pt x="6793640" y="2592462"/>
                </a:lnTo>
                <a:lnTo>
                  <a:pt x="0" y="2592462"/>
                </a:lnTo>
                <a:lnTo>
                  <a:pt x="0" y="0"/>
                </a:lnTo>
                <a:close/>
              </a:path>
            </a:pathLst>
          </a:custGeom>
          <a:blipFill>
            <a:blip r:embed="rId4">
              <a:alphaModFix amt="70000"/>
            </a:blip>
            <a:stretch>
              <a:fillRect/>
            </a:stretch>
          </a:blipFill>
        </p:spPr>
        <p:txBody>
          <a:bodyPr/>
          <a:lstStyle/>
          <a:p>
            <a:endParaRPr lang="en-US"/>
          </a:p>
        </p:txBody>
      </p:sp>
      <p:sp>
        <p:nvSpPr>
          <p:cNvPr id="12" name="TextBox 12"/>
          <p:cNvSpPr txBox="1"/>
          <p:nvPr/>
        </p:nvSpPr>
        <p:spPr>
          <a:xfrm>
            <a:off x="6295509" y="1183051"/>
            <a:ext cx="8646435" cy="1605915"/>
          </a:xfrm>
          <a:prstGeom prst="rect">
            <a:avLst/>
          </a:prstGeom>
        </p:spPr>
        <p:txBody>
          <a:bodyPr lIns="0" tIns="0" rIns="0" bIns="0" rtlCol="0" anchor="t">
            <a:spAutoFit/>
          </a:bodyPr>
          <a:lstStyle/>
          <a:p>
            <a:pPr algn="ctr">
              <a:lnSpc>
                <a:spcPts val="4140"/>
              </a:lnSpc>
            </a:pPr>
            <a:r>
              <a:rPr lang="en-US" sz="3000" b="1" spc="105">
                <a:solidFill>
                  <a:srgbClr val="010101"/>
                </a:solidFill>
                <a:latin typeface="Montserrat Light Bold"/>
                <a:ea typeface="Montserrat Light Bold"/>
                <a:cs typeface="Montserrat Light Bold"/>
                <a:sym typeface="Montserrat Light Bold"/>
              </a:rPr>
              <a:t>SIMPLE LINEAR REGRESSION: MEDIAN INCOME VS. HOUSING PRICE</a:t>
            </a:r>
          </a:p>
          <a:p>
            <a:pPr marL="0" lvl="0" indent="0" algn="ctr">
              <a:lnSpc>
                <a:spcPts val="4140"/>
              </a:lnSpc>
              <a:spcBef>
                <a:spcPct val="0"/>
              </a:spcBef>
            </a:pPr>
            <a:endParaRPr lang="en-US" sz="3000" b="1" spc="105">
              <a:solidFill>
                <a:srgbClr val="010101"/>
              </a:solidFill>
              <a:latin typeface="Montserrat Light Bold"/>
              <a:ea typeface="Montserrat Light Bold"/>
              <a:cs typeface="Montserrat Light Bold"/>
              <a:sym typeface="Montserrat Light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334</Words>
  <Application>Microsoft Office PowerPoint</Application>
  <PresentationFormat>Custom</PresentationFormat>
  <Paragraphs>56</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Canva Sans</vt:lpstr>
      <vt:lpstr>Montserrat Light Bold</vt:lpstr>
      <vt:lpstr>Calibri</vt:lpstr>
      <vt:lpstr>Montserrat Light</vt:lpstr>
      <vt:lpstr>Arial</vt:lpstr>
      <vt:lpstr>Montserrat Classic Bold</vt:lpstr>
      <vt:lpstr>Archivo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Kovuri, Karthik</cp:lastModifiedBy>
  <cp:revision>2</cp:revision>
  <dcterms:created xsi:type="dcterms:W3CDTF">2006-08-16T00:00:00Z</dcterms:created>
  <dcterms:modified xsi:type="dcterms:W3CDTF">2025-12-29T01:49:23Z</dcterms:modified>
  <dc:identifier>DAGY00IzRH8</dc:identifier>
</cp:coreProperties>
</file>